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96bf8212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96bf8212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a61677bc7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a61677bc7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a61677bc7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a61677bc7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a61677bc7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a61677bc7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a61677bc7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a61677bc7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a61677bc7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a61677bc7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a61677bc7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a61677bc7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a61677bc7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a61677bc7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a61677bc7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a61677bc7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a61677bc7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a61677bc7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a61677bc7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a61677bc7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96bf82128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96bf82128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96bf82128b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96bf82128b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9c617c5be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9c617c5be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9c617c5be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9c617c5be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9c617c5be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9c617c5be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96bf82128b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96bf82128b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9cdae412b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9cdae412b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96bf82128b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96bf82128b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96bf82128b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96bf82128b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96bf82128b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96bf82128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a425e6278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a425e6278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96bf82128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96bf82128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a425e627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a425e627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a61677bc7b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a61677bc7b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96bf82128b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96bf82128b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96bf82128b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96bf82128b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96bf82128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96bf82128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96bf82128b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96bf82128b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a61677bc7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a61677bc7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a61677bc7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a61677bc7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a61677bc7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a61677bc7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a61677bc7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a61677bc7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hyperlink" Target="mailto:wheelwright.cluster.assoc@gmail.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2022 Wheelwright Annual Meeting</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00"/>
              <a:t>December 5, 2022</a:t>
            </a:r>
            <a:endParaRPr b="1"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2"/>
          <p:cNvPicPr preferRelativeResize="0"/>
          <p:nvPr/>
        </p:nvPicPr>
        <p:blipFill>
          <a:blip r:embed="rId3">
            <a:alphaModFix/>
          </a:blip>
          <a:stretch>
            <a:fillRect/>
          </a:stretch>
        </p:blipFill>
        <p:spPr>
          <a:xfrm>
            <a:off x="0" y="0"/>
            <a:ext cx="9143997"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3"/>
          <p:cNvPicPr preferRelativeResize="0"/>
          <p:nvPr/>
        </p:nvPicPr>
        <p:blipFill>
          <a:blip r:embed="rId3">
            <a:alphaModFix/>
          </a:blip>
          <a:stretch>
            <a:fillRect/>
          </a:stretch>
        </p:blipFill>
        <p:spPr>
          <a:xfrm>
            <a:off x="0" y="0"/>
            <a:ext cx="9144018"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4"/>
          <p:cNvPicPr preferRelativeResize="0"/>
          <p:nvPr/>
        </p:nvPicPr>
        <p:blipFill>
          <a:blip r:embed="rId3">
            <a:alphaModFix/>
          </a:blip>
          <a:stretch>
            <a:fillRect/>
          </a:stretch>
        </p:blipFill>
        <p:spPr>
          <a:xfrm>
            <a:off x="0" y="0"/>
            <a:ext cx="9143997"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5"/>
          <p:cNvPicPr preferRelativeResize="0"/>
          <p:nvPr/>
        </p:nvPicPr>
        <p:blipFill>
          <a:blip r:embed="rId3">
            <a:alphaModFix/>
          </a:blip>
          <a:stretch>
            <a:fillRect/>
          </a:stretch>
        </p:blipFill>
        <p:spPr>
          <a:xfrm>
            <a:off x="0" y="0"/>
            <a:ext cx="9143997"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6"/>
          <p:cNvPicPr preferRelativeResize="0"/>
          <p:nvPr/>
        </p:nvPicPr>
        <p:blipFill>
          <a:blip r:embed="rId3">
            <a:alphaModFix/>
          </a:blip>
          <a:stretch>
            <a:fillRect/>
          </a:stretch>
        </p:blipFill>
        <p:spPr>
          <a:xfrm>
            <a:off x="0" y="0"/>
            <a:ext cx="9143997"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7"/>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8"/>
          <p:cNvPicPr preferRelativeResize="0"/>
          <p:nvPr/>
        </p:nvPicPr>
        <p:blipFill>
          <a:blip r:embed="rId3">
            <a:alphaModFix/>
          </a:blip>
          <a:stretch>
            <a:fillRect/>
          </a:stretch>
        </p:blipFill>
        <p:spPr>
          <a:xfrm>
            <a:off x="0" y="0"/>
            <a:ext cx="9144018"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9"/>
          <p:cNvPicPr preferRelativeResize="0"/>
          <p:nvPr/>
        </p:nvPicPr>
        <p:blipFill>
          <a:blip r:embed="rId3">
            <a:alphaModFix/>
          </a:blip>
          <a:stretch>
            <a:fillRect/>
          </a:stretch>
        </p:blipFill>
        <p:spPr>
          <a:xfrm>
            <a:off x="0" y="0"/>
            <a:ext cx="9144018"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30"/>
          <p:cNvPicPr preferRelativeResize="0"/>
          <p:nvPr/>
        </p:nvPicPr>
        <p:blipFill>
          <a:blip r:embed="rId3">
            <a:alphaModFix/>
          </a:blip>
          <a:stretch>
            <a:fillRect/>
          </a:stretch>
        </p:blipFill>
        <p:spPr>
          <a:xfrm>
            <a:off x="0" y="0"/>
            <a:ext cx="9143997"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31"/>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descr="Piece of duct tape sticking a note to the slide" id="61" name="Google Shape;61;p14"/>
          <p:cNvPicPr preferRelativeResize="0"/>
          <p:nvPr/>
        </p:nvPicPr>
        <p:blipFill rotWithShape="1">
          <a:blip r:embed="rId4">
            <a:alphaModFix/>
          </a:blip>
          <a:srcRect b="10011" l="9244" r="2118" t="5926"/>
          <a:stretch/>
        </p:blipFill>
        <p:spPr>
          <a:xfrm rot="154828">
            <a:off x="3536000" y="147301"/>
            <a:ext cx="2072000" cy="736050"/>
          </a:xfrm>
          <a:prstGeom prst="rect">
            <a:avLst/>
          </a:prstGeom>
          <a:noFill/>
          <a:ln>
            <a:noFill/>
          </a:ln>
        </p:spPr>
      </p:pic>
      <p:sp>
        <p:nvSpPr>
          <p:cNvPr id="62" name="Google Shape;62;p14"/>
          <p:cNvSpPr txBox="1"/>
          <p:nvPr/>
        </p:nvSpPr>
        <p:spPr>
          <a:xfrm>
            <a:off x="2855550" y="687399"/>
            <a:ext cx="3432900" cy="593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chemeClr val="lt2"/>
                </a:solidFill>
                <a:latin typeface="Raleway"/>
                <a:ea typeface="Raleway"/>
                <a:cs typeface="Raleway"/>
                <a:sym typeface="Raleway"/>
              </a:rPr>
              <a:t>AGENDA</a:t>
            </a:r>
            <a:endParaRPr b="1" sz="3000">
              <a:solidFill>
                <a:schemeClr val="lt2"/>
              </a:solidFill>
              <a:latin typeface="Raleway"/>
              <a:ea typeface="Raleway"/>
              <a:cs typeface="Raleway"/>
              <a:sym typeface="Raleway"/>
            </a:endParaRPr>
          </a:p>
        </p:txBody>
      </p:sp>
      <p:sp>
        <p:nvSpPr>
          <p:cNvPr id="63" name="Google Shape;63;p14"/>
          <p:cNvSpPr txBox="1"/>
          <p:nvPr>
            <p:ph idx="4294967295" type="body"/>
          </p:nvPr>
        </p:nvSpPr>
        <p:spPr>
          <a:xfrm>
            <a:off x="2855550" y="1235850"/>
            <a:ext cx="3432900" cy="3459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62500" lnSpcReduction="20000"/>
          </a:bodyPr>
          <a:lstStyle/>
          <a:p>
            <a:pPr indent="-284162" lvl="0" marL="457200" rtl="0" algn="l">
              <a:spcBef>
                <a:spcPts val="0"/>
              </a:spcBef>
              <a:spcAft>
                <a:spcPts val="0"/>
              </a:spcAft>
              <a:buClr>
                <a:schemeClr val="dk1"/>
              </a:buClr>
              <a:buSzPct val="100000"/>
              <a:buFont typeface="Raleway"/>
              <a:buChar char="★"/>
            </a:pPr>
            <a:r>
              <a:rPr b="1" lang="en" sz="1400">
                <a:solidFill>
                  <a:schemeClr val="dk1"/>
                </a:solidFill>
                <a:latin typeface="Raleway"/>
                <a:ea typeface="Raleway"/>
                <a:cs typeface="Raleway"/>
                <a:sym typeface="Raleway"/>
              </a:rPr>
              <a:t>Roll Call</a:t>
            </a:r>
            <a:endParaRPr b="1" sz="1400">
              <a:solidFill>
                <a:schemeClr val="dk1"/>
              </a:solidFill>
              <a:latin typeface="Raleway"/>
              <a:ea typeface="Raleway"/>
              <a:cs typeface="Raleway"/>
              <a:sym typeface="Raleway"/>
            </a:endParaRPr>
          </a:p>
          <a:p>
            <a:pPr indent="0" lvl="0" marL="457200" rtl="0" algn="l">
              <a:spcBef>
                <a:spcPts val="0"/>
              </a:spcBef>
              <a:spcAft>
                <a:spcPts val="0"/>
              </a:spcAft>
              <a:buNone/>
            </a:pPr>
            <a:r>
              <a:t/>
            </a:r>
            <a:endParaRPr b="1" sz="1400">
              <a:solidFill>
                <a:schemeClr val="dk1"/>
              </a:solidFill>
              <a:latin typeface="Raleway"/>
              <a:ea typeface="Raleway"/>
              <a:cs typeface="Raleway"/>
              <a:sym typeface="Raleway"/>
            </a:endParaRPr>
          </a:p>
          <a:p>
            <a:pPr indent="-284162" lvl="0" marL="457200" rtl="0" algn="l">
              <a:spcBef>
                <a:spcPts val="0"/>
              </a:spcBef>
              <a:spcAft>
                <a:spcPts val="0"/>
              </a:spcAft>
              <a:buClr>
                <a:schemeClr val="dk1"/>
              </a:buClr>
              <a:buSzPct val="100000"/>
              <a:buFont typeface="Raleway"/>
              <a:buChar char="★"/>
            </a:pPr>
            <a:r>
              <a:rPr b="1" lang="en" sz="1400">
                <a:solidFill>
                  <a:schemeClr val="dk1"/>
                </a:solidFill>
                <a:latin typeface="Raleway"/>
                <a:ea typeface="Raleway"/>
                <a:cs typeface="Raleway"/>
                <a:sym typeface="Raleway"/>
              </a:rPr>
              <a:t>2022 IN REVIEW</a:t>
            </a:r>
            <a:br>
              <a:rPr lang="en" sz="1400">
                <a:latin typeface="Raleway"/>
                <a:ea typeface="Raleway"/>
                <a:cs typeface="Raleway"/>
                <a:sym typeface="Raleway"/>
              </a:rPr>
            </a:br>
            <a:r>
              <a:rPr lang="en" sz="1100">
                <a:latin typeface="Raleway"/>
                <a:ea typeface="Raleway"/>
                <a:cs typeface="Raleway"/>
                <a:sym typeface="Raleway"/>
              </a:rPr>
              <a:t>Review of projects</a:t>
            </a:r>
            <a:endParaRPr sz="1100">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a:p>
            <a:pPr indent="-284162" lvl="0" marL="457200" rtl="0" algn="l">
              <a:spcBef>
                <a:spcPts val="0"/>
              </a:spcBef>
              <a:spcAft>
                <a:spcPts val="0"/>
              </a:spcAft>
              <a:buClr>
                <a:schemeClr val="dk1"/>
              </a:buClr>
              <a:buSzPct val="100000"/>
              <a:buFont typeface="Raleway"/>
              <a:buChar char="★"/>
            </a:pPr>
            <a:r>
              <a:rPr b="1" lang="en" sz="1400">
                <a:solidFill>
                  <a:schemeClr val="dk1"/>
                </a:solidFill>
                <a:latin typeface="Raleway"/>
                <a:ea typeface="Raleway"/>
                <a:cs typeface="Raleway"/>
                <a:sym typeface="Raleway"/>
              </a:rPr>
              <a:t>Design Updates</a:t>
            </a:r>
            <a:endParaRPr b="1" sz="1400">
              <a:solidFill>
                <a:schemeClr val="dk1"/>
              </a:solidFill>
              <a:latin typeface="Raleway"/>
              <a:ea typeface="Raleway"/>
              <a:cs typeface="Raleway"/>
              <a:sym typeface="Raleway"/>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Updates approved by RA in 2022</a:t>
            </a:r>
            <a:endParaRPr sz="1100">
              <a:solidFill>
                <a:srgbClr val="695D46"/>
              </a:solidFill>
              <a:latin typeface="Open Sans"/>
              <a:ea typeface="Open Sans"/>
              <a:cs typeface="Open Sans"/>
              <a:sym typeface="Open Sans"/>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Updates awaiting approval by RA</a:t>
            </a:r>
            <a:endParaRPr sz="1100">
              <a:solidFill>
                <a:srgbClr val="695D46"/>
              </a:solidFill>
              <a:latin typeface="Open Sans"/>
              <a:ea typeface="Open Sans"/>
              <a:cs typeface="Open Sans"/>
              <a:sym typeface="Open Sans"/>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Design update changes proposed for 2023</a:t>
            </a:r>
            <a:endParaRPr sz="1100">
              <a:solidFill>
                <a:srgbClr val="695D46"/>
              </a:solidFill>
              <a:latin typeface="Open Sans"/>
              <a:ea typeface="Open Sans"/>
              <a:cs typeface="Open Sans"/>
              <a:sym typeface="Open Sans"/>
            </a:endParaRPr>
          </a:p>
          <a:p>
            <a:pPr indent="0" lvl="0" marL="0" rtl="0" algn="l">
              <a:spcBef>
                <a:spcPts val="0"/>
              </a:spcBef>
              <a:spcAft>
                <a:spcPts val="0"/>
              </a:spcAft>
              <a:buNone/>
            </a:pPr>
            <a:r>
              <a:t/>
            </a:r>
            <a:endParaRPr b="1" sz="1400">
              <a:solidFill>
                <a:schemeClr val="dk1"/>
              </a:solidFill>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a:p>
            <a:pPr indent="-247586" lvl="0" marL="420624" rtl="0" algn="l">
              <a:lnSpc>
                <a:spcPct val="100000"/>
              </a:lnSpc>
              <a:spcBef>
                <a:spcPts val="0"/>
              </a:spcBef>
              <a:spcAft>
                <a:spcPts val="0"/>
              </a:spcAft>
              <a:buClr>
                <a:schemeClr val="dk1"/>
              </a:buClr>
              <a:buSzPct val="100000"/>
              <a:buFont typeface="Raleway"/>
              <a:buChar char="★"/>
            </a:pPr>
            <a:r>
              <a:rPr b="1" lang="en" sz="1400">
                <a:solidFill>
                  <a:schemeClr val="dk1"/>
                </a:solidFill>
                <a:latin typeface="Raleway"/>
                <a:ea typeface="Raleway"/>
                <a:cs typeface="Raleway"/>
                <a:sym typeface="Raleway"/>
              </a:rPr>
              <a:t>Goals/Ideas for 2023</a:t>
            </a:r>
            <a:endParaRPr sz="1400">
              <a:latin typeface="Raleway"/>
              <a:ea typeface="Raleway"/>
              <a:cs typeface="Raleway"/>
              <a:sym typeface="Raleway"/>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Replacement of parking lot - TBD</a:t>
            </a:r>
            <a:endParaRPr sz="1100">
              <a:solidFill>
                <a:srgbClr val="695D46"/>
              </a:solidFill>
              <a:latin typeface="Open Sans"/>
              <a:ea typeface="Open Sans"/>
              <a:cs typeface="Open Sans"/>
              <a:sym typeface="Open Sans"/>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Review of parking in Wheelwright lot</a:t>
            </a:r>
            <a:endParaRPr sz="1100">
              <a:solidFill>
                <a:srgbClr val="695D46"/>
              </a:solidFill>
              <a:latin typeface="Open Sans"/>
              <a:ea typeface="Open Sans"/>
              <a:cs typeface="Open Sans"/>
              <a:sym typeface="Open Sans"/>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EV charging stations</a:t>
            </a:r>
            <a:endParaRPr sz="1100">
              <a:solidFill>
                <a:srgbClr val="695D46"/>
              </a:solidFill>
              <a:latin typeface="Open Sans"/>
              <a:ea typeface="Open Sans"/>
              <a:cs typeface="Open Sans"/>
              <a:sym typeface="Open Sans"/>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Erosion control</a:t>
            </a:r>
            <a:endParaRPr sz="1100">
              <a:solidFill>
                <a:srgbClr val="695D46"/>
              </a:solidFill>
              <a:latin typeface="Open Sans"/>
              <a:ea typeface="Open Sans"/>
              <a:cs typeface="Open Sans"/>
              <a:sym typeface="Open Sans"/>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Reserve study analysis/discussion with community</a:t>
            </a:r>
            <a:endParaRPr sz="1100">
              <a:solidFill>
                <a:srgbClr val="695D46"/>
              </a:solidFill>
              <a:latin typeface="Open Sans"/>
              <a:ea typeface="Open Sans"/>
              <a:cs typeface="Open Sans"/>
              <a:sym typeface="Open Sans"/>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Design updates</a:t>
            </a:r>
            <a:endParaRPr sz="1100">
              <a:solidFill>
                <a:srgbClr val="695D46"/>
              </a:solidFill>
              <a:latin typeface="Open Sans"/>
              <a:ea typeface="Open Sans"/>
              <a:cs typeface="Open Sans"/>
              <a:sym typeface="Open Sans"/>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Pet waste stations</a:t>
            </a:r>
            <a:endParaRPr sz="1100">
              <a:solidFill>
                <a:srgbClr val="695D46"/>
              </a:solidFill>
              <a:latin typeface="Open Sans"/>
              <a:ea typeface="Open Sans"/>
              <a:cs typeface="Open Sans"/>
              <a:sym typeface="Open Sans"/>
            </a:endParaRPr>
          </a:p>
          <a:p>
            <a:pPr indent="0" lvl="0" marL="457200" rtl="0" algn="l">
              <a:spcBef>
                <a:spcPts val="0"/>
              </a:spcBef>
              <a:spcAft>
                <a:spcPts val="0"/>
              </a:spcAft>
              <a:buNone/>
            </a:pPr>
            <a:r>
              <a:rPr lang="en" sz="1100">
                <a:solidFill>
                  <a:srgbClr val="695D46"/>
                </a:solidFill>
                <a:latin typeface="Open Sans"/>
                <a:ea typeface="Open Sans"/>
                <a:cs typeface="Open Sans"/>
                <a:sym typeface="Open Sans"/>
              </a:rPr>
              <a:t>Lower cluster island landscaping</a:t>
            </a:r>
            <a:endParaRPr sz="1100">
              <a:solidFill>
                <a:srgbClr val="695D46"/>
              </a:solidFill>
              <a:latin typeface="Open Sans"/>
              <a:ea typeface="Open Sans"/>
              <a:cs typeface="Open Sans"/>
              <a:sym typeface="Open Sans"/>
            </a:endParaRPr>
          </a:p>
          <a:p>
            <a:pPr indent="0" lvl="0" marL="457200" rtl="0" algn="l">
              <a:spcBef>
                <a:spcPts val="0"/>
              </a:spcBef>
              <a:spcAft>
                <a:spcPts val="0"/>
              </a:spcAft>
              <a:buNone/>
            </a:pPr>
            <a:r>
              <a:t/>
            </a:r>
            <a:endParaRPr sz="1100">
              <a:latin typeface="Raleway"/>
              <a:ea typeface="Raleway"/>
              <a:cs typeface="Raleway"/>
              <a:sym typeface="Raleway"/>
            </a:endParaRPr>
          </a:p>
          <a:p>
            <a:pPr indent="0" lvl="0" marL="457200" rtl="0" algn="l">
              <a:lnSpc>
                <a:spcPct val="100000"/>
              </a:lnSpc>
              <a:spcBef>
                <a:spcPts val="0"/>
              </a:spcBef>
              <a:spcAft>
                <a:spcPts val="0"/>
              </a:spcAft>
              <a:buNone/>
            </a:pPr>
            <a:r>
              <a:t/>
            </a:r>
            <a:endParaRPr sz="1100">
              <a:latin typeface="Raleway"/>
              <a:ea typeface="Raleway"/>
              <a:cs typeface="Raleway"/>
              <a:sym typeface="Raleway"/>
            </a:endParaRPr>
          </a:p>
          <a:p>
            <a:pPr indent="-284162" lvl="0" marL="457200" rtl="0" algn="l">
              <a:spcBef>
                <a:spcPts val="0"/>
              </a:spcBef>
              <a:spcAft>
                <a:spcPts val="0"/>
              </a:spcAft>
              <a:buClr>
                <a:schemeClr val="dk1"/>
              </a:buClr>
              <a:buSzPct val="100000"/>
              <a:buFont typeface="Raleway"/>
              <a:buChar char="★"/>
            </a:pPr>
            <a:r>
              <a:rPr b="1" lang="en" sz="1400">
                <a:solidFill>
                  <a:schemeClr val="dk1"/>
                </a:solidFill>
                <a:latin typeface="Raleway"/>
                <a:ea typeface="Raleway"/>
                <a:cs typeface="Raleway"/>
                <a:sym typeface="Raleway"/>
              </a:rPr>
              <a:t>2022 BUDGET Review/2023 Budget Proposal</a:t>
            </a:r>
            <a:br>
              <a:rPr lang="en" sz="1400">
                <a:latin typeface="Raleway"/>
                <a:ea typeface="Raleway"/>
                <a:cs typeface="Raleway"/>
                <a:sym typeface="Raleway"/>
              </a:rPr>
            </a:br>
            <a:r>
              <a:rPr lang="en" sz="1100">
                <a:latin typeface="Raleway"/>
                <a:ea typeface="Raleway"/>
                <a:cs typeface="Raleway"/>
                <a:sym typeface="Raleway"/>
              </a:rPr>
              <a:t>Review financials from 2022</a:t>
            </a:r>
            <a:endParaRPr sz="1100">
              <a:latin typeface="Raleway"/>
              <a:ea typeface="Raleway"/>
              <a:cs typeface="Raleway"/>
              <a:sym typeface="Raleway"/>
            </a:endParaRPr>
          </a:p>
          <a:p>
            <a:pPr indent="0" lvl="0" marL="457200" rtl="0" algn="l">
              <a:spcBef>
                <a:spcPts val="0"/>
              </a:spcBef>
              <a:spcAft>
                <a:spcPts val="0"/>
              </a:spcAft>
              <a:buNone/>
            </a:pPr>
            <a:r>
              <a:rPr lang="en" sz="1100">
                <a:latin typeface="Raleway"/>
                <a:ea typeface="Raleway"/>
                <a:cs typeface="Raleway"/>
                <a:sym typeface="Raleway"/>
              </a:rPr>
              <a:t>Proposed budget for 2023</a:t>
            </a:r>
            <a:endParaRPr sz="1100">
              <a:latin typeface="Raleway"/>
              <a:ea typeface="Raleway"/>
              <a:cs typeface="Raleway"/>
              <a:sym typeface="Raleway"/>
            </a:endParaRPr>
          </a:p>
          <a:p>
            <a:pPr indent="0" lvl="0" marL="457200" rtl="0" algn="l">
              <a:spcBef>
                <a:spcPts val="0"/>
              </a:spcBef>
              <a:spcAft>
                <a:spcPts val="0"/>
              </a:spcAft>
              <a:buNone/>
            </a:pPr>
            <a:r>
              <a:t/>
            </a:r>
            <a:endParaRPr sz="1100">
              <a:latin typeface="Raleway"/>
              <a:ea typeface="Raleway"/>
              <a:cs typeface="Raleway"/>
              <a:sym typeface="Raleway"/>
            </a:endParaRPr>
          </a:p>
          <a:p>
            <a:pPr indent="0" lvl="0" marL="457200" rtl="0" algn="l">
              <a:lnSpc>
                <a:spcPct val="100000"/>
              </a:lnSpc>
              <a:spcBef>
                <a:spcPts val="0"/>
              </a:spcBef>
              <a:spcAft>
                <a:spcPts val="0"/>
              </a:spcAft>
              <a:buNone/>
            </a:pPr>
            <a:r>
              <a:t/>
            </a:r>
            <a:endParaRPr sz="1100">
              <a:latin typeface="Raleway"/>
              <a:ea typeface="Raleway"/>
              <a:cs typeface="Raleway"/>
              <a:sym typeface="Raleway"/>
            </a:endParaRPr>
          </a:p>
          <a:p>
            <a:pPr indent="-247586" lvl="0" marL="420624" rtl="0" algn="l">
              <a:lnSpc>
                <a:spcPct val="100000"/>
              </a:lnSpc>
              <a:spcBef>
                <a:spcPts val="0"/>
              </a:spcBef>
              <a:spcAft>
                <a:spcPts val="0"/>
              </a:spcAft>
              <a:buClr>
                <a:schemeClr val="dk1"/>
              </a:buClr>
              <a:buSzPct val="100000"/>
              <a:buFont typeface="Raleway"/>
              <a:buChar char="★"/>
            </a:pPr>
            <a:r>
              <a:rPr b="1" lang="en" sz="1400">
                <a:solidFill>
                  <a:schemeClr val="dk1"/>
                </a:solidFill>
                <a:latin typeface="Raleway"/>
                <a:ea typeface="Raleway"/>
                <a:cs typeface="Raleway"/>
                <a:sym typeface="Raleway"/>
              </a:rPr>
              <a:t>Board Member Positions</a:t>
            </a:r>
            <a:endParaRPr b="1" sz="1400">
              <a:solidFill>
                <a:schemeClr val="dk1"/>
              </a:solidFill>
              <a:latin typeface="Raleway"/>
              <a:ea typeface="Raleway"/>
              <a:cs typeface="Raleway"/>
              <a:sym typeface="Raleway"/>
            </a:endParaRPr>
          </a:p>
          <a:p>
            <a:pPr indent="0" lvl="0" marL="457200" rtl="0" algn="l">
              <a:lnSpc>
                <a:spcPct val="100000"/>
              </a:lnSpc>
              <a:spcBef>
                <a:spcPts val="0"/>
              </a:spcBef>
              <a:spcAft>
                <a:spcPts val="0"/>
              </a:spcAft>
              <a:buNone/>
            </a:pPr>
            <a:r>
              <a:rPr lang="en" sz="1100">
                <a:solidFill>
                  <a:srgbClr val="000000"/>
                </a:solidFill>
                <a:latin typeface="Raleway"/>
                <a:ea typeface="Raleway"/>
                <a:cs typeface="Raleway"/>
                <a:sym typeface="Raleway"/>
              </a:rPr>
              <a:t>2</a:t>
            </a:r>
            <a:r>
              <a:rPr lang="en" sz="1100">
                <a:solidFill>
                  <a:srgbClr val="000000"/>
                </a:solidFill>
                <a:latin typeface="Raleway"/>
                <a:ea typeface="Raleway"/>
                <a:cs typeface="Raleway"/>
                <a:sym typeface="Raleway"/>
              </a:rPr>
              <a:t> board members terms’ are up</a:t>
            </a:r>
            <a:endParaRPr sz="1100">
              <a:solidFill>
                <a:srgbClr val="000000"/>
              </a:solidFill>
              <a:latin typeface="Raleway"/>
              <a:ea typeface="Raleway"/>
              <a:cs typeface="Raleway"/>
              <a:sym typeface="Raleway"/>
            </a:endParaRPr>
          </a:p>
          <a:p>
            <a:pPr indent="0" lvl="0" marL="0" rtl="0" algn="l">
              <a:lnSpc>
                <a:spcPct val="100000"/>
              </a:lnSpc>
              <a:spcBef>
                <a:spcPts val="0"/>
              </a:spcBef>
              <a:spcAft>
                <a:spcPts val="0"/>
              </a:spcAft>
              <a:buNone/>
            </a:pPr>
            <a:r>
              <a:t/>
            </a:r>
            <a:endParaRPr sz="1100">
              <a:latin typeface="Raleway"/>
              <a:ea typeface="Raleway"/>
              <a:cs typeface="Raleway"/>
              <a:sym typeface="Raleway"/>
            </a:endParaRPr>
          </a:p>
          <a:p>
            <a:pPr indent="0" lvl="0" marL="0" rtl="0" algn="l">
              <a:spcBef>
                <a:spcPts val="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2"/>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2023</a:t>
            </a:r>
            <a:endParaRPr sz="2400"/>
          </a:p>
        </p:txBody>
      </p:sp>
      <p:sp>
        <p:nvSpPr>
          <p:cNvPr id="169" name="Google Shape;169;p32"/>
          <p:cNvSpPr txBox="1"/>
          <p:nvPr/>
        </p:nvSpPr>
        <p:spPr>
          <a:xfrm>
            <a:off x="713675" y="1174975"/>
            <a:ext cx="5786700" cy="29769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EV car charging</a:t>
            </a:r>
            <a:endParaRPr/>
          </a:p>
          <a:p>
            <a:pPr indent="0" lvl="0" marL="457200" rtl="0" algn="l">
              <a:spcBef>
                <a:spcPts val="0"/>
              </a:spcBef>
              <a:spcAft>
                <a:spcPts val="0"/>
              </a:spcAft>
              <a:buNone/>
            </a:pPr>
            <a:r>
              <a:t/>
            </a:r>
            <a:endParaRPr/>
          </a:p>
          <a:p>
            <a:pPr indent="-317500" lvl="1" marL="914400" rtl="0" algn="l">
              <a:spcBef>
                <a:spcPts val="0"/>
              </a:spcBef>
              <a:spcAft>
                <a:spcPts val="0"/>
              </a:spcAft>
              <a:buSzPts val="1400"/>
              <a:buChar char="○"/>
            </a:pPr>
            <a:r>
              <a:rPr lang="en"/>
              <a:t>Charge Up Fairfax Pilot Program</a:t>
            </a:r>
            <a:endParaRPr/>
          </a:p>
          <a:p>
            <a:pPr indent="-317500" lvl="2" marL="1371600" rtl="0" algn="l">
              <a:spcBef>
                <a:spcPts val="0"/>
              </a:spcBef>
              <a:spcAft>
                <a:spcPts val="0"/>
              </a:spcAft>
              <a:buSzPts val="1400"/>
              <a:buChar char="■"/>
            </a:pPr>
            <a:r>
              <a:rPr lang="en"/>
              <a:t>Designed to help HOA communities install public use EV charging stations</a:t>
            </a:r>
            <a:endParaRPr/>
          </a:p>
          <a:p>
            <a:pPr indent="-336550" lvl="2" marL="1371600" rtl="0" algn="l">
              <a:lnSpc>
                <a:spcPct val="115000"/>
              </a:lnSpc>
              <a:spcBef>
                <a:spcPts val="0"/>
              </a:spcBef>
              <a:spcAft>
                <a:spcPts val="0"/>
              </a:spcAft>
              <a:buClr>
                <a:schemeClr val="dk1"/>
              </a:buClr>
              <a:buSzPts val="1700"/>
              <a:buChar char="■"/>
            </a:pPr>
            <a:r>
              <a:rPr lang="en">
                <a:solidFill>
                  <a:schemeClr val="dk1"/>
                </a:solidFill>
              </a:rPr>
              <a:t>Pilot program where 2 or 3 clusters in Reston will be the “guinea pigs” for this program from January through March of 2023.  </a:t>
            </a:r>
            <a:endParaRPr>
              <a:solidFill>
                <a:schemeClr val="dk1"/>
              </a:solidFill>
            </a:endParaRPr>
          </a:p>
          <a:p>
            <a:pPr indent="-336550" lvl="2" marL="1371600" rtl="0" algn="l">
              <a:lnSpc>
                <a:spcPct val="115000"/>
              </a:lnSpc>
              <a:spcBef>
                <a:spcPts val="0"/>
              </a:spcBef>
              <a:spcAft>
                <a:spcPts val="0"/>
              </a:spcAft>
              <a:buClr>
                <a:schemeClr val="dk1"/>
              </a:buClr>
              <a:buSzPts val="1700"/>
              <a:buChar char="■"/>
            </a:pPr>
            <a:r>
              <a:rPr lang="en">
                <a:solidFill>
                  <a:schemeClr val="dk1"/>
                </a:solidFill>
              </a:rPr>
              <a:t>Full roll-out of program after July 2023 in which all HOA’s in Fairfax county will be eligible.</a:t>
            </a:r>
            <a:endParaRPr>
              <a:solidFill>
                <a:schemeClr val="dk1"/>
              </a:solidFill>
            </a:endParaRPr>
          </a:p>
          <a:p>
            <a:pPr indent="0" lvl="0" marL="1371600" rtl="0" algn="l">
              <a:lnSpc>
                <a:spcPct val="115000"/>
              </a:lnSpc>
              <a:spcBef>
                <a:spcPts val="1200"/>
              </a:spcBef>
              <a:spcAft>
                <a:spcPts val="1200"/>
              </a:spcAft>
              <a:buNone/>
            </a:pPr>
            <a:r>
              <a:t/>
            </a:r>
            <a:endParaRPr>
              <a:solidFill>
                <a:schemeClr val="dk1"/>
              </a:solidFill>
            </a:endParaRPr>
          </a:p>
        </p:txBody>
      </p:sp>
      <p:pic>
        <p:nvPicPr>
          <p:cNvPr id="170" name="Google Shape;170;p32"/>
          <p:cNvPicPr preferRelativeResize="0"/>
          <p:nvPr/>
        </p:nvPicPr>
        <p:blipFill>
          <a:blip r:embed="rId3">
            <a:alphaModFix/>
          </a:blip>
          <a:stretch>
            <a:fillRect/>
          </a:stretch>
        </p:blipFill>
        <p:spPr>
          <a:xfrm>
            <a:off x="6370875" y="1638625"/>
            <a:ext cx="2376274" cy="2049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3"/>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2023</a:t>
            </a:r>
            <a:endParaRPr sz="2400"/>
          </a:p>
        </p:txBody>
      </p:sp>
      <p:sp>
        <p:nvSpPr>
          <p:cNvPr id="176" name="Google Shape;176;p33"/>
          <p:cNvSpPr txBox="1"/>
          <p:nvPr/>
        </p:nvSpPr>
        <p:spPr>
          <a:xfrm>
            <a:off x="713675" y="1174975"/>
            <a:ext cx="7550700" cy="4079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EV car charging</a:t>
            </a:r>
            <a:endParaRPr/>
          </a:p>
          <a:p>
            <a:pPr indent="0" lvl="0" marL="457200" rtl="0" algn="l">
              <a:spcBef>
                <a:spcPts val="0"/>
              </a:spcBef>
              <a:spcAft>
                <a:spcPts val="0"/>
              </a:spcAft>
              <a:buNone/>
            </a:pPr>
            <a:r>
              <a:t/>
            </a:r>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HOA Exploration phase - it will be incumbent upon the HOA to review governing documents - Identify Possible Charging Locations - Survey residents - review funding options - submit predevelopment worksheet.</a:t>
            </a:r>
            <a:endParaRPr>
              <a:solidFill>
                <a:schemeClr val="dk1"/>
              </a:solidFill>
            </a:endParaRPr>
          </a:p>
          <a:p>
            <a:pPr indent="0" lvl="0" marL="914400" rtl="0" algn="l">
              <a:lnSpc>
                <a:spcPct val="115000"/>
              </a:lnSpc>
              <a:spcBef>
                <a:spcPts val="1200"/>
              </a:spcBef>
              <a:spcAft>
                <a:spcPts val="0"/>
              </a:spcAft>
              <a:buNone/>
            </a:pPr>
            <a:r>
              <a:t/>
            </a:r>
            <a:endParaRPr>
              <a:solidFill>
                <a:schemeClr val="dk1"/>
              </a:solidFill>
            </a:endParaRPr>
          </a:p>
          <a:p>
            <a:pPr indent="-317500" lvl="1" marL="914400" rtl="0" algn="l">
              <a:lnSpc>
                <a:spcPct val="115000"/>
              </a:lnSpc>
              <a:spcBef>
                <a:spcPts val="1200"/>
              </a:spcBef>
              <a:spcAft>
                <a:spcPts val="0"/>
              </a:spcAft>
              <a:buClr>
                <a:schemeClr val="dk1"/>
              </a:buClr>
              <a:buSzPts val="1400"/>
              <a:buChar char="○"/>
            </a:pPr>
            <a:r>
              <a:rPr lang="en">
                <a:solidFill>
                  <a:schemeClr val="dk1"/>
                </a:solidFill>
              </a:rPr>
              <a:t>If selected, Charge Up Fairfax will begin Engagement phase including engineering site evaluation (paid for by county).</a:t>
            </a:r>
            <a:endParaRPr>
              <a:solidFill>
                <a:schemeClr val="dk1"/>
              </a:solidFill>
            </a:endParaRPr>
          </a:p>
          <a:p>
            <a:pPr indent="0" lvl="0" marL="914400" rtl="0" algn="l">
              <a:lnSpc>
                <a:spcPct val="115000"/>
              </a:lnSpc>
              <a:spcBef>
                <a:spcPts val="1200"/>
              </a:spcBef>
              <a:spcAft>
                <a:spcPts val="0"/>
              </a:spcAft>
              <a:buNone/>
            </a:pPr>
            <a:r>
              <a:t/>
            </a:r>
            <a:endParaRPr>
              <a:solidFill>
                <a:schemeClr val="dk1"/>
              </a:solidFill>
            </a:endParaRPr>
          </a:p>
          <a:p>
            <a:pPr indent="-317500" lvl="1" marL="914400" rtl="0" algn="l">
              <a:lnSpc>
                <a:spcPct val="115000"/>
              </a:lnSpc>
              <a:spcBef>
                <a:spcPts val="1200"/>
              </a:spcBef>
              <a:spcAft>
                <a:spcPts val="0"/>
              </a:spcAft>
              <a:buClr>
                <a:schemeClr val="dk1"/>
              </a:buClr>
              <a:buSzPts val="1400"/>
              <a:buChar char="○"/>
            </a:pPr>
            <a:r>
              <a:rPr lang="en">
                <a:solidFill>
                  <a:schemeClr val="dk1"/>
                </a:solidFill>
              </a:rPr>
              <a:t>If feasible, then HOA would go into implementation phase - select general contractor and build.  Charge Up Fairfax would rebate up to ⅓ of cost or up to $5,000.</a:t>
            </a:r>
            <a:endParaRPr>
              <a:solidFill>
                <a:schemeClr val="dk1"/>
              </a:solidFill>
            </a:endParaRPr>
          </a:p>
          <a:p>
            <a:pPr indent="0" lvl="0" marL="1371600" rtl="0" algn="l">
              <a:lnSpc>
                <a:spcPct val="115000"/>
              </a:lnSpc>
              <a:spcBef>
                <a:spcPts val="1200"/>
              </a:spcBef>
              <a:spcAft>
                <a:spcPts val="1200"/>
              </a:spcAft>
              <a:buNone/>
            </a:pPr>
            <a:r>
              <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2023</a:t>
            </a:r>
            <a:endParaRPr sz="2400"/>
          </a:p>
        </p:txBody>
      </p:sp>
      <p:sp>
        <p:nvSpPr>
          <p:cNvPr id="182" name="Google Shape;182;p34"/>
          <p:cNvSpPr txBox="1"/>
          <p:nvPr/>
        </p:nvSpPr>
        <p:spPr>
          <a:xfrm>
            <a:off x="713675" y="1174975"/>
            <a:ext cx="7550700" cy="40188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EV car charging</a:t>
            </a:r>
            <a:endParaRPr/>
          </a:p>
          <a:p>
            <a:pPr indent="0" lvl="0" marL="457200" rtl="0" algn="l">
              <a:spcBef>
                <a:spcPts val="0"/>
              </a:spcBef>
              <a:spcAft>
                <a:spcPts val="0"/>
              </a:spcAft>
              <a:buNone/>
            </a:pPr>
            <a:r>
              <a:t/>
            </a:r>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Since public funds would be used for installation of chargers, the stations would need to be open to the public, not just residents.  Restrictions and heavy fees for outsiders could be set up.</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Engineering considerations - where are transformers in neighborhood.  Proximity to charging space is ideal.</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Estimates are ~$10-30,000 for EV charging station.</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Do we have enough parking spaces?</a:t>
            </a:r>
            <a:endParaRPr>
              <a:solidFill>
                <a:schemeClr val="dk1"/>
              </a:solidFill>
            </a:endParaRPr>
          </a:p>
          <a:p>
            <a:pPr indent="0" lvl="0" marL="914400" rtl="0" algn="l">
              <a:lnSpc>
                <a:spcPct val="115000"/>
              </a:lnSpc>
              <a:spcBef>
                <a:spcPts val="1200"/>
              </a:spcBef>
              <a:spcAft>
                <a:spcPts val="0"/>
              </a:spcAft>
              <a:buNone/>
            </a:pPr>
            <a:r>
              <a:t/>
            </a:r>
            <a:endParaRPr>
              <a:solidFill>
                <a:schemeClr val="dk1"/>
              </a:solidFill>
            </a:endParaRPr>
          </a:p>
          <a:p>
            <a:pPr indent="-317500" lvl="1" marL="914400" rtl="0" algn="l">
              <a:lnSpc>
                <a:spcPct val="115000"/>
              </a:lnSpc>
              <a:spcBef>
                <a:spcPts val="1200"/>
              </a:spcBef>
              <a:spcAft>
                <a:spcPts val="0"/>
              </a:spcAft>
              <a:buClr>
                <a:schemeClr val="dk1"/>
              </a:buClr>
              <a:buSzPts val="1400"/>
              <a:buChar char="○"/>
            </a:pPr>
            <a:r>
              <a:rPr lang="en">
                <a:solidFill>
                  <a:schemeClr val="dk1"/>
                </a:solidFill>
              </a:rPr>
              <a:t>RA also looking into installing stations on some RA spaces throughout Reston - probably Walker Nature Center.</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County is also putting a lot of charging stations in public lots all around county.</a:t>
            </a:r>
            <a:endParaRPr>
              <a:solidFill>
                <a:schemeClr val="dk1"/>
              </a:solidFill>
            </a:endParaRPr>
          </a:p>
          <a:p>
            <a:pPr indent="0" lvl="0" marL="1371600" rtl="0" algn="l">
              <a:lnSpc>
                <a:spcPct val="115000"/>
              </a:lnSpc>
              <a:spcBef>
                <a:spcPts val="1200"/>
              </a:spcBef>
              <a:spcAft>
                <a:spcPts val="1200"/>
              </a:spcAft>
              <a:buNone/>
            </a:pPr>
            <a:r>
              <a:t/>
            </a: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5"/>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2023</a:t>
            </a:r>
            <a:endParaRPr sz="2400"/>
          </a:p>
        </p:txBody>
      </p:sp>
      <p:sp>
        <p:nvSpPr>
          <p:cNvPr id="188" name="Google Shape;188;p35"/>
          <p:cNvSpPr txBox="1"/>
          <p:nvPr/>
        </p:nvSpPr>
        <p:spPr>
          <a:xfrm>
            <a:off x="713675" y="1174975"/>
            <a:ext cx="7550700" cy="3745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EV car charging</a:t>
            </a:r>
            <a:endParaRPr/>
          </a:p>
          <a:p>
            <a:pPr indent="0" lvl="0" marL="457200" rtl="0" algn="l">
              <a:spcBef>
                <a:spcPts val="0"/>
              </a:spcBef>
              <a:spcAft>
                <a:spcPts val="0"/>
              </a:spcAft>
              <a:buNone/>
            </a:pPr>
            <a:r>
              <a:t/>
            </a:r>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Right to Charge Act passed by the Virginia Assembly in 2020</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Because our parking spaces are all on common property (our cluster owns every inch of the parking lot), individual residents could install their own chargers on their reserved parking spot but:</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Would need to submit the application as co-applicants with the resident and board</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May need to get clarification from lawyer on who has ownership</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Cluster and resident must come up with maintenance agreement</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Legal guidance needed on a path forward</a:t>
            </a:r>
            <a:endParaRPr>
              <a:solidFill>
                <a:schemeClr val="dk1"/>
              </a:solidFill>
            </a:endParaRPr>
          </a:p>
          <a:p>
            <a:pPr indent="0" lvl="0" marL="0" rtl="0" algn="l">
              <a:lnSpc>
                <a:spcPct val="115000"/>
              </a:lnSpc>
              <a:spcBef>
                <a:spcPts val="2200"/>
              </a:spcBef>
              <a:spcAft>
                <a:spcPts val="0"/>
              </a:spcAft>
              <a:buNone/>
            </a:pPr>
            <a:r>
              <a:t/>
            </a:r>
            <a:endParaRPr>
              <a:solidFill>
                <a:schemeClr val="dk1"/>
              </a:solidFill>
            </a:endParaRPr>
          </a:p>
          <a:p>
            <a:pPr indent="0" lvl="0" marL="1371600" rtl="0" algn="l">
              <a:lnSpc>
                <a:spcPct val="115000"/>
              </a:lnSpc>
              <a:spcBef>
                <a:spcPts val="1200"/>
              </a:spcBef>
              <a:spcAft>
                <a:spcPts val="1200"/>
              </a:spcAft>
              <a:buNone/>
            </a:pPr>
            <a:r>
              <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6"/>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2022</a:t>
            </a:r>
            <a:endParaRPr sz="2400"/>
          </a:p>
        </p:txBody>
      </p:sp>
      <p:sp>
        <p:nvSpPr>
          <p:cNvPr id="194" name="Google Shape;194;p36"/>
          <p:cNvSpPr txBox="1"/>
          <p:nvPr>
            <p:ph idx="4294967295" type="title"/>
          </p:nvPr>
        </p:nvSpPr>
        <p:spPr>
          <a:xfrm>
            <a:off x="561000" y="932875"/>
            <a:ext cx="8022000" cy="3783600"/>
          </a:xfrm>
          <a:prstGeom prst="rect">
            <a:avLst/>
          </a:prstGeom>
        </p:spPr>
        <p:txBody>
          <a:bodyPr anchorCtr="0" anchor="t" bIns="91425" lIns="91425" spcFirstLastPara="1" rIns="91425" wrap="square" tIns="91425">
            <a:normAutofit fontScale="90000"/>
          </a:bodyPr>
          <a:lstStyle/>
          <a:p>
            <a:pPr indent="-325755" lvl="0" marL="457200" rtl="0" algn="l">
              <a:lnSpc>
                <a:spcPct val="115000"/>
              </a:lnSpc>
              <a:spcBef>
                <a:spcPts val="0"/>
              </a:spcBef>
              <a:spcAft>
                <a:spcPts val="0"/>
              </a:spcAft>
              <a:buSzPct val="100000"/>
              <a:buFont typeface="Lato"/>
              <a:buChar char="●"/>
            </a:pPr>
            <a:r>
              <a:rPr lang="en" sz="1700">
                <a:latin typeface="Lato"/>
                <a:ea typeface="Lato"/>
                <a:cs typeface="Lato"/>
                <a:sym typeface="Lato"/>
              </a:rPr>
              <a:t>Repaving of Parking Lot</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Why didn’t this get done in 2022?</a:t>
            </a:r>
            <a:endParaRPr sz="1700">
              <a:latin typeface="Lato"/>
              <a:ea typeface="Lato"/>
              <a:cs typeface="Lato"/>
              <a:sym typeface="Lato"/>
            </a:endParaRPr>
          </a:p>
          <a:p>
            <a:pPr indent="-325755" lvl="2" marL="1371600" rtl="0" algn="l">
              <a:lnSpc>
                <a:spcPct val="115000"/>
              </a:lnSpc>
              <a:spcBef>
                <a:spcPts val="0"/>
              </a:spcBef>
              <a:spcAft>
                <a:spcPts val="0"/>
              </a:spcAft>
              <a:buSzPct val="100000"/>
              <a:buFont typeface="Lato"/>
              <a:buChar char="■"/>
            </a:pPr>
            <a:r>
              <a:rPr lang="en" sz="1700">
                <a:latin typeface="Lato"/>
                <a:ea typeface="Lato"/>
                <a:cs typeface="Lato"/>
                <a:sym typeface="Lato"/>
              </a:rPr>
              <a:t>Price of oil affected the Asphalt Price Adjustment Indices -      since last January.</a:t>
            </a:r>
            <a:endParaRPr sz="1700">
              <a:latin typeface="Lato"/>
              <a:ea typeface="Lato"/>
              <a:cs typeface="Lato"/>
              <a:sym typeface="Lato"/>
            </a:endParaRPr>
          </a:p>
          <a:p>
            <a:pPr indent="-325755" lvl="3" marL="1828800" rtl="0" algn="l">
              <a:lnSpc>
                <a:spcPct val="115000"/>
              </a:lnSpc>
              <a:spcBef>
                <a:spcPts val="0"/>
              </a:spcBef>
              <a:spcAft>
                <a:spcPts val="0"/>
              </a:spcAft>
              <a:buSzPct val="100000"/>
              <a:buFont typeface="Lato"/>
              <a:buChar char="●"/>
            </a:pPr>
            <a:r>
              <a:rPr lang="en" sz="1700">
                <a:latin typeface="Lato"/>
                <a:ea typeface="Lato"/>
                <a:cs typeface="Lato"/>
                <a:sym typeface="Lato"/>
              </a:rPr>
              <a:t>Finally starting to come back down again</a:t>
            </a:r>
            <a:endParaRPr sz="1700">
              <a:latin typeface="Lato"/>
              <a:ea typeface="Lato"/>
              <a:cs typeface="Lato"/>
              <a:sym typeface="Lato"/>
            </a:endParaRPr>
          </a:p>
          <a:p>
            <a:pPr indent="-325755" lvl="2" marL="1371600" rtl="0" algn="l">
              <a:lnSpc>
                <a:spcPct val="115000"/>
              </a:lnSpc>
              <a:spcBef>
                <a:spcPts val="0"/>
              </a:spcBef>
              <a:spcAft>
                <a:spcPts val="0"/>
              </a:spcAft>
              <a:buSzPct val="100000"/>
              <a:buFont typeface="Lato"/>
              <a:buChar char="■"/>
            </a:pPr>
            <a:r>
              <a:rPr lang="en" sz="1700">
                <a:latin typeface="Lato"/>
                <a:ea typeface="Lato"/>
                <a:cs typeface="Lato"/>
                <a:sym typeface="Lato"/>
              </a:rPr>
              <a:t>Reserve study dedicated a large portion to parking lot assessment</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Will it get completed in 2023?</a:t>
            </a:r>
            <a:endParaRPr sz="1700">
              <a:latin typeface="Lato"/>
              <a:ea typeface="Lato"/>
              <a:cs typeface="Lato"/>
              <a:sym typeface="Lato"/>
            </a:endParaRPr>
          </a:p>
          <a:p>
            <a:pPr indent="-325755" lvl="2" marL="1371600" rtl="0" algn="l">
              <a:lnSpc>
                <a:spcPct val="115000"/>
              </a:lnSpc>
              <a:spcBef>
                <a:spcPts val="0"/>
              </a:spcBef>
              <a:spcAft>
                <a:spcPts val="0"/>
              </a:spcAft>
              <a:buSzPct val="100000"/>
              <a:buFont typeface="Lato"/>
              <a:buChar char="■"/>
            </a:pPr>
            <a:r>
              <a:rPr lang="en" sz="1700">
                <a:latin typeface="Lato"/>
                <a:ea typeface="Lato"/>
                <a:cs typeface="Lato"/>
                <a:sym typeface="Lato"/>
              </a:rPr>
              <a:t>That depends.  Reserve study needs to be discussed with Mason and Mason.</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If it does not get completed, it will definitely need to be crack sealed.</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EV charging stations will play into the decision as well.</a:t>
            </a:r>
            <a:endParaRPr sz="1700">
              <a:latin typeface="Lato"/>
              <a:ea typeface="Lato"/>
              <a:cs typeface="Lato"/>
              <a:sym typeface="Lato"/>
            </a:endParaRPr>
          </a:p>
          <a:p>
            <a:pPr indent="0" lvl="0" marL="0" rtl="0" algn="l">
              <a:lnSpc>
                <a:spcPct val="115000"/>
              </a:lnSpc>
              <a:spcBef>
                <a:spcPts val="1600"/>
              </a:spcBef>
              <a:spcAft>
                <a:spcPts val="0"/>
              </a:spcAft>
              <a:buNone/>
            </a:pPr>
            <a:r>
              <a:t/>
            </a:r>
            <a:endParaRPr sz="1700">
              <a:latin typeface="Lato"/>
              <a:ea typeface="Lato"/>
              <a:cs typeface="Lato"/>
              <a:sym typeface="Lato"/>
            </a:endParaRPr>
          </a:p>
          <a:p>
            <a:pPr indent="0" lvl="0" marL="1371600" rtl="0" algn="l">
              <a:lnSpc>
                <a:spcPct val="115000"/>
              </a:lnSpc>
              <a:spcBef>
                <a:spcPts val="1600"/>
              </a:spcBef>
              <a:spcAft>
                <a:spcPts val="0"/>
              </a:spcAft>
              <a:buNone/>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0" rtl="0" algn="l">
              <a:lnSpc>
                <a:spcPct val="115000"/>
              </a:lnSpc>
              <a:spcBef>
                <a:spcPts val="1600"/>
              </a:spcBef>
              <a:spcAft>
                <a:spcPts val="0"/>
              </a:spcAft>
              <a:buNone/>
            </a:pPr>
            <a:r>
              <a:t/>
            </a:r>
            <a:endParaRPr sz="1700">
              <a:latin typeface="Lato"/>
              <a:ea typeface="Lato"/>
              <a:cs typeface="Lato"/>
              <a:sym typeface="Lato"/>
            </a:endParaRPr>
          </a:p>
          <a:p>
            <a:pPr indent="0" lvl="0" marL="457200" rtl="0" algn="l">
              <a:lnSpc>
                <a:spcPct val="115000"/>
              </a:lnSpc>
              <a:spcBef>
                <a:spcPts val="1600"/>
              </a:spcBef>
              <a:spcAft>
                <a:spcPts val="1600"/>
              </a:spcAft>
              <a:buNone/>
            </a:pPr>
            <a:r>
              <a:t/>
            </a:r>
            <a:endParaRPr sz="1700">
              <a:latin typeface="Lato"/>
              <a:ea typeface="Lato"/>
              <a:cs typeface="Lato"/>
              <a:sym typeface="Lato"/>
            </a:endParaRPr>
          </a:p>
        </p:txBody>
      </p:sp>
      <p:sp>
        <p:nvSpPr>
          <p:cNvPr id="195" name="Google Shape;195;p36"/>
          <p:cNvSpPr/>
          <p:nvPr/>
        </p:nvSpPr>
        <p:spPr>
          <a:xfrm>
            <a:off x="6981450" y="1535950"/>
            <a:ext cx="147900" cy="2466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7"/>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2022</a:t>
            </a:r>
            <a:endParaRPr sz="2400"/>
          </a:p>
        </p:txBody>
      </p:sp>
      <p:sp>
        <p:nvSpPr>
          <p:cNvPr id="201" name="Google Shape;201;p37"/>
          <p:cNvSpPr txBox="1"/>
          <p:nvPr>
            <p:ph idx="4294967295" type="title"/>
          </p:nvPr>
        </p:nvSpPr>
        <p:spPr>
          <a:xfrm>
            <a:off x="561000" y="932875"/>
            <a:ext cx="8022000" cy="3783600"/>
          </a:xfrm>
          <a:prstGeom prst="rect">
            <a:avLst/>
          </a:prstGeom>
        </p:spPr>
        <p:txBody>
          <a:bodyPr anchorCtr="0" anchor="t" bIns="91425" lIns="91425" spcFirstLastPara="1" rIns="91425" wrap="square" tIns="91425">
            <a:normAutofit fontScale="90000"/>
          </a:bodyPr>
          <a:lstStyle/>
          <a:p>
            <a:pPr indent="-325755" lvl="0" marL="457200" rtl="0" algn="l">
              <a:lnSpc>
                <a:spcPct val="115000"/>
              </a:lnSpc>
              <a:spcBef>
                <a:spcPts val="0"/>
              </a:spcBef>
              <a:spcAft>
                <a:spcPts val="0"/>
              </a:spcAft>
              <a:buSzPct val="100000"/>
              <a:buFont typeface="Lato"/>
              <a:buChar char="●"/>
            </a:pPr>
            <a:r>
              <a:rPr lang="en" sz="1700">
                <a:latin typeface="Lato"/>
                <a:ea typeface="Lato"/>
                <a:cs typeface="Lato"/>
                <a:sym typeface="Lato"/>
              </a:rPr>
              <a:t>Parking in the cluster</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Only registered cars will be allowed to </a:t>
            </a:r>
            <a:r>
              <a:rPr lang="en" sz="1700">
                <a:latin typeface="Lato"/>
                <a:ea typeface="Lato"/>
                <a:cs typeface="Lato"/>
                <a:sym typeface="Lato"/>
              </a:rPr>
              <a:t>park</a:t>
            </a:r>
            <a:r>
              <a:rPr lang="en" sz="1700">
                <a:latin typeface="Lato"/>
                <a:ea typeface="Lato"/>
                <a:cs typeface="Lato"/>
                <a:sym typeface="Lato"/>
              </a:rPr>
              <a:t> in the cluster (unregistered guests of residents will always be allowed to temporarily park in the lot as well; however, long term guests or frequent guests should register their cars with the cluster)</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All vehicles must have current tags</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Ideally, 2 vehicles/household in parking lot.  Extra vehicles - Olde Crafts</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Do we want to rethink parking lot - reserved parking spaces?  Open up new spaces?</a:t>
            </a:r>
            <a:endParaRPr sz="1700">
              <a:latin typeface="Lato"/>
              <a:ea typeface="Lato"/>
              <a:cs typeface="Lato"/>
              <a:sym typeface="Lato"/>
            </a:endParaRPr>
          </a:p>
          <a:p>
            <a:pPr indent="0" lvl="0" marL="457200" rtl="0" algn="l">
              <a:lnSpc>
                <a:spcPct val="115000"/>
              </a:lnSpc>
              <a:spcBef>
                <a:spcPts val="1600"/>
              </a:spcBef>
              <a:spcAft>
                <a:spcPts val="0"/>
              </a:spcAft>
              <a:buNone/>
            </a:pPr>
            <a:r>
              <a:t/>
            </a:r>
            <a:endParaRPr sz="1700">
              <a:latin typeface="Lato"/>
              <a:ea typeface="Lato"/>
              <a:cs typeface="Lato"/>
              <a:sym typeface="Lato"/>
            </a:endParaRPr>
          </a:p>
          <a:p>
            <a:pPr indent="0" lvl="0" marL="0" rtl="0" algn="l">
              <a:lnSpc>
                <a:spcPct val="115000"/>
              </a:lnSpc>
              <a:spcBef>
                <a:spcPts val="1600"/>
              </a:spcBef>
              <a:spcAft>
                <a:spcPts val="0"/>
              </a:spcAft>
              <a:buNone/>
            </a:pPr>
            <a:r>
              <a:t/>
            </a:r>
            <a:endParaRPr sz="1700">
              <a:latin typeface="Lato"/>
              <a:ea typeface="Lato"/>
              <a:cs typeface="Lato"/>
              <a:sym typeface="Lato"/>
            </a:endParaRPr>
          </a:p>
          <a:p>
            <a:pPr indent="0" lvl="0" marL="1371600" rtl="0" algn="l">
              <a:lnSpc>
                <a:spcPct val="115000"/>
              </a:lnSpc>
              <a:spcBef>
                <a:spcPts val="1600"/>
              </a:spcBef>
              <a:spcAft>
                <a:spcPts val="0"/>
              </a:spcAft>
              <a:buNone/>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0" rtl="0" algn="l">
              <a:lnSpc>
                <a:spcPct val="115000"/>
              </a:lnSpc>
              <a:spcBef>
                <a:spcPts val="1600"/>
              </a:spcBef>
              <a:spcAft>
                <a:spcPts val="0"/>
              </a:spcAft>
              <a:buNone/>
            </a:pPr>
            <a:r>
              <a:t/>
            </a:r>
            <a:endParaRPr sz="1700">
              <a:latin typeface="Lato"/>
              <a:ea typeface="Lato"/>
              <a:cs typeface="Lato"/>
              <a:sym typeface="Lato"/>
            </a:endParaRPr>
          </a:p>
          <a:p>
            <a:pPr indent="0" lvl="0" marL="457200" rtl="0" algn="l">
              <a:lnSpc>
                <a:spcPct val="115000"/>
              </a:lnSpc>
              <a:spcBef>
                <a:spcPts val="1600"/>
              </a:spcBef>
              <a:spcAft>
                <a:spcPts val="1600"/>
              </a:spcAft>
              <a:buNone/>
            </a:pPr>
            <a:r>
              <a:t/>
            </a:r>
            <a:endParaRPr sz="1700">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8"/>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2023</a:t>
            </a:r>
            <a:endParaRPr sz="2400"/>
          </a:p>
        </p:txBody>
      </p:sp>
      <p:sp>
        <p:nvSpPr>
          <p:cNvPr id="207" name="Google Shape;207;p38"/>
          <p:cNvSpPr txBox="1"/>
          <p:nvPr/>
        </p:nvSpPr>
        <p:spPr>
          <a:xfrm>
            <a:off x="535775" y="1041775"/>
            <a:ext cx="3402300" cy="3848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Continue to tackle erosion</a:t>
            </a:r>
            <a:endParaRPr/>
          </a:p>
          <a:p>
            <a:pPr indent="-317500" lvl="0" marL="457200" rtl="0" algn="l">
              <a:spcBef>
                <a:spcPts val="0"/>
              </a:spcBef>
              <a:spcAft>
                <a:spcPts val="0"/>
              </a:spcAft>
              <a:buSzPts val="1400"/>
              <a:buChar char="●"/>
            </a:pPr>
            <a:r>
              <a:rPr lang="en"/>
              <a:t>Areas of concern 2250-2256 - rear of houses</a:t>
            </a:r>
            <a:endParaRPr/>
          </a:p>
          <a:p>
            <a:pPr indent="-317500" lvl="0" marL="457200" rtl="0" algn="l">
              <a:spcBef>
                <a:spcPts val="0"/>
              </a:spcBef>
              <a:spcAft>
                <a:spcPts val="0"/>
              </a:spcAft>
              <a:buSzPts val="1400"/>
              <a:buChar char="●"/>
            </a:pPr>
            <a:r>
              <a:rPr lang="en"/>
              <a:t>Erosion control benefits the community in several ways:</a:t>
            </a:r>
            <a:endParaRPr/>
          </a:p>
          <a:p>
            <a:pPr indent="-317500" lvl="1" marL="914400" rtl="0" algn="l">
              <a:spcBef>
                <a:spcPts val="0"/>
              </a:spcBef>
              <a:spcAft>
                <a:spcPts val="0"/>
              </a:spcAft>
              <a:buSzPts val="1400"/>
              <a:buChar char="○"/>
            </a:pPr>
            <a:r>
              <a:rPr lang="en"/>
              <a:t>improves drainage/ decreases sitting water and runoff into area streams and lakes</a:t>
            </a:r>
            <a:endParaRPr/>
          </a:p>
          <a:p>
            <a:pPr indent="-317500" lvl="1" marL="914400" rtl="0" algn="l">
              <a:spcBef>
                <a:spcPts val="0"/>
              </a:spcBef>
              <a:spcAft>
                <a:spcPts val="0"/>
              </a:spcAft>
              <a:buSzPts val="1400"/>
              <a:buChar char="○"/>
            </a:pPr>
            <a:r>
              <a:rPr lang="en"/>
              <a:t>Repairs and prevents further wearing away of slopes</a:t>
            </a:r>
            <a:endParaRPr/>
          </a:p>
          <a:p>
            <a:pPr indent="-317500" lvl="1" marL="914400" rtl="0" algn="l">
              <a:spcBef>
                <a:spcPts val="0"/>
              </a:spcBef>
              <a:spcAft>
                <a:spcPts val="0"/>
              </a:spcAft>
              <a:buSzPts val="1400"/>
              <a:buChar char="○"/>
            </a:pPr>
            <a:r>
              <a:rPr lang="en"/>
              <a:t>Stabilization of slopes can be achieved through planting of shade tolerant vegetation - specifically native plants as they have much longer roots that hold the soil in place</a:t>
            </a:r>
            <a:endParaRPr/>
          </a:p>
        </p:txBody>
      </p:sp>
      <p:pic>
        <p:nvPicPr>
          <p:cNvPr id="208" name="Google Shape;208;p38"/>
          <p:cNvPicPr preferRelativeResize="0"/>
          <p:nvPr/>
        </p:nvPicPr>
        <p:blipFill>
          <a:blip r:embed="rId3">
            <a:alphaModFix/>
          </a:blip>
          <a:stretch>
            <a:fillRect/>
          </a:stretch>
        </p:blipFill>
        <p:spPr>
          <a:xfrm>
            <a:off x="6448650" y="1081100"/>
            <a:ext cx="2353000" cy="3142494"/>
          </a:xfrm>
          <a:prstGeom prst="rect">
            <a:avLst/>
          </a:prstGeom>
          <a:noFill/>
          <a:ln>
            <a:noFill/>
          </a:ln>
        </p:spPr>
      </p:pic>
      <p:sp>
        <p:nvSpPr>
          <p:cNvPr id="209" name="Google Shape;209;p38"/>
          <p:cNvSpPr txBox="1"/>
          <p:nvPr/>
        </p:nvSpPr>
        <p:spPr>
          <a:xfrm>
            <a:off x="4007300" y="1041775"/>
            <a:ext cx="2503200" cy="3632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This area was a 2022 goal, but 2231 was addressed instead</a:t>
            </a:r>
            <a:endParaRPr/>
          </a:p>
          <a:p>
            <a:pPr indent="-317500" lvl="0" marL="457200" rtl="0" algn="l">
              <a:spcBef>
                <a:spcPts val="0"/>
              </a:spcBef>
              <a:spcAft>
                <a:spcPts val="0"/>
              </a:spcAft>
              <a:buSzPts val="1400"/>
              <a:buChar char="●"/>
            </a:pPr>
            <a:r>
              <a:rPr lang="en"/>
              <a:t>Community project that could help us determine if stabilization of slopes can be addressed with ground cover plantings.</a:t>
            </a:r>
            <a:endParaRPr/>
          </a:p>
          <a:p>
            <a:pPr indent="-317500" lvl="0" marL="457200" rtl="0" algn="l">
              <a:spcBef>
                <a:spcPts val="0"/>
              </a:spcBef>
              <a:spcAft>
                <a:spcPts val="0"/>
              </a:spcAft>
              <a:buSzPts val="1400"/>
              <a:buChar char="●"/>
            </a:pPr>
            <a:r>
              <a:rPr b="1" lang="en"/>
              <a:t>Results:</a:t>
            </a:r>
            <a:r>
              <a:rPr lang="en"/>
              <a:t> we will have a better idea by spring/summer, but this area may require more engineering to mitigate erosion of slopes from drainage pipes.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9"/>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2023</a:t>
            </a:r>
            <a:endParaRPr sz="2400"/>
          </a:p>
        </p:txBody>
      </p:sp>
      <p:sp>
        <p:nvSpPr>
          <p:cNvPr id="215" name="Google Shape;215;p39"/>
          <p:cNvSpPr txBox="1"/>
          <p:nvPr/>
        </p:nvSpPr>
        <p:spPr>
          <a:xfrm>
            <a:off x="698925" y="871600"/>
            <a:ext cx="7422600" cy="4125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 sz="1600"/>
              <a:t>Concrete</a:t>
            </a:r>
            <a:endParaRPr sz="1600"/>
          </a:p>
          <a:p>
            <a:pPr indent="-330200" lvl="1" marL="914400" rtl="0" algn="l">
              <a:spcBef>
                <a:spcPts val="0"/>
              </a:spcBef>
              <a:spcAft>
                <a:spcPts val="0"/>
              </a:spcAft>
              <a:buSzPts val="1600"/>
              <a:buChar char="○"/>
            </a:pPr>
            <a:r>
              <a:rPr lang="en" sz="1600"/>
              <a:t>Patchwork maintenance of sidewalks on cluster property around the community</a:t>
            </a:r>
            <a:endParaRPr sz="1600"/>
          </a:p>
          <a:p>
            <a:pPr indent="-330200" lvl="2" marL="1371600" rtl="0" algn="l">
              <a:spcBef>
                <a:spcPts val="0"/>
              </a:spcBef>
              <a:spcAft>
                <a:spcPts val="0"/>
              </a:spcAft>
              <a:buSzPts val="1600"/>
              <a:buChar char="■"/>
            </a:pPr>
            <a:r>
              <a:rPr lang="en" sz="1600"/>
              <a:t>Continue to address tripping hazards</a:t>
            </a:r>
            <a:endParaRPr sz="1600"/>
          </a:p>
          <a:p>
            <a:pPr indent="-330200" lvl="2" marL="1371600" rtl="0" algn="l">
              <a:spcBef>
                <a:spcPts val="0"/>
              </a:spcBef>
              <a:spcAft>
                <a:spcPts val="0"/>
              </a:spcAft>
              <a:buSzPts val="1600"/>
              <a:buChar char="■"/>
            </a:pPr>
            <a:r>
              <a:rPr lang="en" sz="1600"/>
              <a:t>Alternate years addressing problem areas in lower vs. upper cluster</a:t>
            </a:r>
            <a:endParaRPr sz="1600"/>
          </a:p>
          <a:p>
            <a:pPr indent="-330200" lvl="2" marL="1371600" rtl="0" algn="l">
              <a:spcBef>
                <a:spcPts val="0"/>
              </a:spcBef>
              <a:spcAft>
                <a:spcPts val="0"/>
              </a:spcAft>
              <a:buSzPts val="1600"/>
              <a:buChar char="■"/>
            </a:pPr>
            <a:r>
              <a:rPr lang="en" sz="1600"/>
              <a:t>Community input welcome regarding areas needing to be monitored for possible replacement </a:t>
            </a:r>
            <a:endParaRPr sz="1600"/>
          </a:p>
          <a:p>
            <a:pPr indent="0" lvl="0" marL="1371600" rtl="0" algn="l">
              <a:spcBef>
                <a:spcPts val="0"/>
              </a:spcBef>
              <a:spcAft>
                <a:spcPts val="0"/>
              </a:spcAft>
              <a:buNone/>
            </a:pPr>
            <a:r>
              <a:t/>
            </a:r>
            <a:endParaRPr sz="1600"/>
          </a:p>
          <a:p>
            <a:pPr indent="-330200" lvl="0" marL="457200" rtl="0" algn="l">
              <a:spcBef>
                <a:spcPts val="0"/>
              </a:spcBef>
              <a:spcAft>
                <a:spcPts val="0"/>
              </a:spcAft>
              <a:buClr>
                <a:schemeClr val="dk1"/>
              </a:buClr>
              <a:buSzPts val="1600"/>
              <a:buChar char="●"/>
            </a:pPr>
            <a:r>
              <a:rPr lang="en" sz="1600">
                <a:solidFill>
                  <a:schemeClr val="dk1"/>
                </a:solidFill>
              </a:rPr>
              <a:t>Landscaping</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Continue with common areas for grass rejuvenation</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Rebuild wooden benches throughout the cluster - (this was a goal for 2022 but we replaced the lower cluster stairs instead)</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Designing a well thought out landscaped area for the lower cluster island and installing replacement tree</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Hiring smaller tree company to prune </a:t>
            </a:r>
            <a:r>
              <a:rPr lang="en" sz="1600">
                <a:solidFill>
                  <a:schemeClr val="dk1"/>
                </a:solidFill>
              </a:rPr>
              <a:t>small</a:t>
            </a:r>
            <a:r>
              <a:rPr lang="en" sz="1600">
                <a:solidFill>
                  <a:schemeClr val="dk1"/>
                </a:solidFill>
              </a:rPr>
              <a:t> trees</a:t>
            </a:r>
            <a:endParaRPr sz="16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0"/>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2023</a:t>
            </a:r>
            <a:endParaRPr sz="2400"/>
          </a:p>
        </p:txBody>
      </p:sp>
      <p:sp>
        <p:nvSpPr>
          <p:cNvPr id="221" name="Google Shape;221;p40"/>
          <p:cNvSpPr txBox="1"/>
          <p:nvPr/>
        </p:nvSpPr>
        <p:spPr>
          <a:xfrm>
            <a:off x="731850" y="1082300"/>
            <a:ext cx="74226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Tree Work</a:t>
            </a:r>
            <a:endParaRPr sz="1800"/>
          </a:p>
          <a:p>
            <a:pPr indent="-342900" lvl="1" marL="914400" rtl="0" algn="l">
              <a:spcBef>
                <a:spcPts val="0"/>
              </a:spcBef>
              <a:spcAft>
                <a:spcPts val="0"/>
              </a:spcAft>
              <a:buSzPts val="1800"/>
              <a:buChar char="○"/>
            </a:pPr>
            <a:r>
              <a:rPr lang="en" sz="1800"/>
              <a:t>Tree Committee</a:t>
            </a:r>
            <a:endParaRPr sz="1800"/>
          </a:p>
          <a:p>
            <a:pPr indent="-342900" lvl="2" marL="1371600" rtl="0" algn="l">
              <a:spcBef>
                <a:spcPts val="0"/>
              </a:spcBef>
              <a:spcAft>
                <a:spcPts val="0"/>
              </a:spcAft>
              <a:buSzPts val="1800"/>
              <a:buChar char="■"/>
            </a:pPr>
            <a:r>
              <a:rPr lang="en" sz="1800"/>
              <a:t>Separate from the board/makes </a:t>
            </a:r>
            <a:r>
              <a:rPr lang="en" sz="1800"/>
              <a:t>recommendations</a:t>
            </a:r>
            <a:r>
              <a:rPr lang="en" sz="1800"/>
              <a:t> to the board who ultimately decide</a:t>
            </a:r>
            <a:endParaRPr sz="1800"/>
          </a:p>
          <a:p>
            <a:pPr indent="-342900" lvl="2" marL="1371600" rtl="0" algn="l">
              <a:spcBef>
                <a:spcPts val="0"/>
              </a:spcBef>
              <a:spcAft>
                <a:spcPts val="0"/>
              </a:spcAft>
              <a:buSzPts val="1800"/>
              <a:buChar char="■"/>
            </a:pPr>
            <a:r>
              <a:rPr lang="en" sz="1800"/>
              <a:t>Coordinates annual review of trees with arborist</a:t>
            </a:r>
            <a:endParaRPr sz="1800"/>
          </a:p>
          <a:p>
            <a:pPr indent="-342900" lvl="2" marL="1371600" rtl="0" algn="l">
              <a:spcBef>
                <a:spcPts val="0"/>
              </a:spcBef>
              <a:spcAft>
                <a:spcPts val="0"/>
              </a:spcAft>
              <a:buSzPts val="1800"/>
              <a:buChar char="■"/>
            </a:pPr>
            <a:r>
              <a:rPr lang="en" sz="1800"/>
              <a:t>Largely focuses on trees that are potential risks to life and property</a:t>
            </a:r>
            <a:endParaRPr sz="1800"/>
          </a:p>
          <a:p>
            <a:pPr indent="-342900" lvl="2" marL="1371600" rtl="0" algn="l">
              <a:spcBef>
                <a:spcPts val="0"/>
              </a:spcBef>
              <a:spcAft>
                <a:spcPts val="0"/>
              </a:spcAft>
              <a:buSzPts val="1800"/>
              <a:buChar char="■"/>
            </a:pPr>
            <a:r>
              <a:rPr lang="en" sz="1800"/>
              <a:t>Community members can reach out to board if they are interested in joining the tree committee</a:t>
            </a:r>
            <a:endParaRPr sz="1800"/>
          </a:p>
          <a:p>
            <a:pPr indent="0" lvl="0" marL="0" rtl="0" algn="l">
              <a:spcBef>
                <a:spcPts val="0"/>
              </a:spcBef>
              <a:spcAft>
                <a:spcPts val="0"/>
              </a:spcAft>
              <a:buNone/>
            </a:pPr>
            <a:r>
              <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1"/>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2023</a:t>
            </a:r>
            <a:endParaRPr sz="2400"/>
          </a:p>
        </p:txBody>
      </p:sp>
      <p:sp>
        <p:nvSpPr>
          <p:cNvPr id="227" name="Google Shape;227;p41"/>
          <p:cNvSpPr txBox="1"/>
          <p:nvPr/>
        </p:nvSpPr>
        <p:spPr>
          <a:xfrm>
            <a:off x="647825" y="999325"/>
            <a:ext cx="76686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Pet waste stations</a:t>
            </a:r>
            <a:endParaRPr/>
          </a:p>
          <a:p>
            <a:pPr indent="-317500" lvl="1" marL="914400" rtl="0" algn="l">
              <a:spcBef>
                <a:spcPts val="0"/>
              </a:spcBef>
              <a:spcAft>
                <a:spcPts val="0"/>
              </a:spcAft>
              <a:buSzPts val="1400"/>
              <a:buChar char="○"/>
            </a:pPr>
            <a:r>
              <a:rPr lang="en"/>
              <a:t>1 or 2 stations - one in lower, one in upper cluster?</a:t>
            </a:r>
            <a:endParaRPr/>
          </a:p>
          <a:p>
            <a:pPr indent="-317500" lvl="1" marL="914400" rtl="0" algn="l">
              <a:spcBef>
                <a:spcPts val="0"/>
              </a:spcBef>
              <a:spcAft>
                <a:spcPts val="0"/>
              </a:spcAft>
              <a:buSzPts val="1400"/>
              <a:buChar char="○"/>
            </a:pPr>
            <a:r>
              <a:rPr lang="en"/>
              <a:t>Companies that will install and maintain the </a:t>
            </a:r>
            <a:r>
              <a:rPr lang="en"/>
              <a:t>waste</a:t>
            </a:r>
            <a:r>
              <a:rPr lang="en"/>
              <a:t> stations</a:t>
            </a:r>
            <a:endParaRPr/>
          </a:p>
          <a:p>
            <a:pPr indent="-317500" lvl="1" marL="914400" rtl="0" algn="l">
              <a:spcBef>
                <a:spcPts val="0"/>
              </a:spcBef>
              <a:spcAft>
                <a:spcPts val="0"/>
              </a:spcAft>
              <a:buSzPts val="1400"/>
              <a:buChar char="○"/>
            </a:pPr>
            <a:r>
              <a:rPr lang="en"/>
              <a:t>Cost?</a:t>
            </a:r>
            <a:endParaRPr/>
          </a:p>
        </p:txBody>
      </p:sp>
      <p:pic>
        <p:nvPicPr>
          <p:cNvPr id="228" name="Google Shape;228;p41"/>
          <p:cNvPicPr preferRelativeResize="0"/>
          <p:nvPr/>
        </p:nvPicPr>
        <p:blipFill>
          <a:blip r:embed="rId3">
            <a:alphaModFix/>
          </a:blip>
          <a:stretch>
            <a:fillRect/>
          </a:stretch>
        </p:blipFill>
        <p:spPr>
          <a:xfrm>
            <a:off x="2941900" y="2014850"/>
            <a:ext cx="1777125" cy="2947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solidFill>
                  <a:schemeClr val="dk1"/>
                </a:solidFill>
              </a:rPr>
              <a:t>202</a:t>
            </a:r>
            <a:r>
              <a:rPr lang="en" sz="3600"/>
              <a:t>2</a:t>
            </a:r>
            <a:r>
              <a:rPr lang="en" sz="3600">
                <a:solidFill>
                  <a:schemeClr val="dk1"/>
                </a:solidFill>
              </a:rPr>
              <a:t> In Review</a:t>
            </a:r>
            <a:endParaRPr sz="2400"/>
          </a:p>
        </p:txBody>
      </p:sp>
      <p:sp>
        <p:nvSpPr>
          <p:cNvPr id="69" name="Google Shape;69;p15"/>
          <p:cNvSpPr txBox="1"/>
          <p:nvPr>
            <p:ph idx="4294967295" type="title"/>
          </p:nvPr>
        </p:nvSpPr>
        <p:spPr>
          <a:xfrm>
            <a:off x="535775" y="870600"/>
            <a:ext cx="8022000" cy="4229400"/>
          </a:xfrm>
          <a:prstGeom prst="rect">
            <a:avLst/>
          </a:prstGeom>
        </p:spPr>
        <p:txBody>
          <a:bodyPr anchorCtr="0" anchor="t" bIns="91425" lIns="91425" spcFirstLastPara="1" rIns="91425" wrap="square" tIns="91425">
            <a:normAutofit fontScale="90000"/>
          </a:bodyPr>
          <a:lstStyle/>
          <a:p>
            <a:pPr indent="-325755" lvl="0" marL="457200" rtl="0" algn="l">
              <a:lnSpc>
                <a:spcPct val="115000"/>
              </a:lnSpc>
              <a:spcBef>
                <a:spcPts val="0"/>
              </a:spcBef>
              <a:spcAft>
                <a:spcPts val="0"/>
              </a:spcAft>
              <a:buSzPct val="100000"/>
              <a:buFont typeface="Lato"/>
              <a:buChar char="●"/>
            </a:pPr>
            <a:r>
              <a:rPr lang="en" sz="1700">
                <a:latin typeface="Lato"/>
                <a:ea typeface="Lato"/>
                <a:cs typeface="Lato"/>
                <a:sym typeface="Lato"/>
              </a:rPr>
              <a:t>Inflation - increase in prices for services and supplies</a:t>
            </a:r>
            <a:endParaRPr sz="1700">
              <a:latin typeface="Lato"/>
              <a:ea typeface="Lato"/>
              <a:cs typeface="Lato"/>
              <a:sym typeface="Lato"/>
            </a:endParaRPr>
          </a:p>
          <a:p>
            <a:pPr indent="-325755" lvl="0" marL="457200" rtl="0" algn="l">
              <a:lnSpc>
                <a:spcPct val="115000"/>
              </a:lnSpc>
              <a:spcBef>
                <a:spcPts val="0"/>
              </a:spcBef>
              <a:spcAft>
                <a:spcPts val="0"/>
              </a:spcAft>
              <a:buSzPct val="100000"/>
              <a:buFont typeface="Lato"/>
              <a:buChar char="●"/>
            </a:pPr>
            <a:r>
              <a:rPr lang="en" sz="1700">
                <a:latin typeface="Lato"/>
                <a:ea typeface="Lato"/>
                <a:cs typeface="Lato"/>
                <a:sym typeface="Lato"/>
              </a:rPr>
              <a:t>Erosion </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Cluster clean up - installed erosion netting and native green and gold on slope next to 2231/tot lot.</a:t>
            </a:r>
            <a:endParaRPr sz="1700">
              <a:latin typeface="Lato"/>
              <a:ea typeface="Lato"/>
              <a:cs typeface="Lato"/>
              <a:sym typeface="Lato"/>
            </a:endParaRPr>
          </a:p>
          <a:p>
            <a:pPr indent="-325755" lvl="0" marL="457200" rtl="0" algn="l">
              <a:lnSpc>
                <a:spcPct val="115000"/>
              </a:lnSpc>
              <a:spcBef>
                <a:spcPts val="0"/>
              </a:spcBef>
              <a:spcAft>
                <a:spcPts val="0"/>
              </a:spcAft>
              <a:buSzPct val="100000"/>
              <a:buFont typeface="Lato"/>
              <a:buChar char="●"/>
            </a:pPr>
            <a:r>
              <a:rPr lang="en" sz="1700">
                <a:latin typeface="Lato"/>
                <a:ea typeface="Lato"/>
                <a:cs typeface="Lato"/>
                <a:sym typeface="Lato"/>
              </a:rPr>
              <a:t>Concrete</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Upper cluster areas - focus has been to address areas that pose the greatest risk of tripping hazards</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Curved sidewalk next to Wheelwright entrance/small area of sidewalk in front of 2226/2228.</a:t>
            </a:r>
            <a:endParaRPr sz="1700">
              <a:latin typeface="Lato"/>
              <a:ea typeface="Lato"/>
              <a:cs typeface="Lato"/>
              <a:sym typeface="Lato"/>
            </a:endParaRPr>
          </a:p>
          <a:p>
            <a:pPr indent="-325755" lvl="0" marL="457200" rtl="0" algn="l">
              <a:lnSpc>
                <a:spcPct val="115000"/>
              </a:lnSpc>
              <a:spcBef>
                <a:spcPts val="0"/>
              </a:spcBef>
              <a:spcAft>
                <a:spcPts val="0"/>
              </a:spcAft>
              <a:buSzPct val="100000"/>
              <a:buFont typeface="Lato"/>
              <a:buChar char="●"/>
            </a:pPr>
            <a:r>
              <a:rPr lang="en" sz="1700">
                <a:latin typeface="Lato"/>
                <a:ea typeface="Lato"/>
                <a:cs typeface="Lato"/>
                <a:sym typeface="Lato"/>
              </a:rPr>
              <a:t>Landscaping/Grounds Maintenance</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Rebuild of lower cluster stairs by resident volunteers</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Native plants around the cluster - many in areas around trees,                                     </a:t>
            </a:r>
            <a:r>
              <a:rPr lang="en" sz="1700">
                <a:latin typeface="Lato"/>
                <a:ea typeface="Lato"/>
                <a:cs typeface="Lato"/>
                <a:sym typeface="Lato"/>
              </a:rPr>
              <a:t>slope by 2241, little free library - by resident volunteers</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2 replacement trees in prominent areas.</a:t>
            </a:r>
            <a:endParaRPr sz="1700">
              <a:latin typeface="Lato"/>
              <a:ea typeface="Lato"/>
              <a:cs typeface="Lato"/>
              <a:sym typeface="Lato"/>
            </a:endParaRPr>
          </a:p>
          <a:p>
            <a:pPr indent="-325755" lvl="1" marL="914400" rtl="0" algn="l">
              <a:lnSpc>
                <a:spcPct val="115000"/>
              </a:lnSpc>
              <a:spcBef>
                <a:spcPts val="0"/>
              </a:spcBef>
              <a:spcAft>
                <a:spcPts val="0"/>
              </a:spcAft>
              <a:buSzPct val="100000"/>
              <a:buFont typeface="Lato"/>
              <a:buChar char="○"/>
            </a:pPr>
            <a:r>
              <a:rPr lang="en" sz="1700">
                <a:latin typeface="Lato"/>
                <a:ea typeface="Lato"/>
                <a:cs typeface="Lato"/>
                <a:sym typeface="Lato"/>
              </a:rPr>
              <a:t>Continuation of grass rejuvenation around common cluster areas</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0" rtl="0" algn="l">
              <a:lnSpc>
                <a:spcPct val="115000"/>
              </a:lnSpc>
              <a:spcBef>
                <a:spcPts val="1600"/>
              </a:spcBef>
              <a:spcAft>
                <a:spcPts val="0"/>
              </a:spcAft>
              <a:buNone/>
            </a:pPr>
            <a:r>
              <a:t/>
            </a:r>
            <a:endParaRPr sz="1700">
              <a:latin typeface="Lato"/>
              <a:ea typeface="Lato"/>
              <a:cs typeface="Lato"/>
              <a:sym typeface="Lato"/>
            </a:endParaRPr>
          </a:p>
          <a:p>
            <a:pPr indent="0" lvl="0" marL="457200" rtl="0" algn="l">
              <a:lnSpc>
                <a:spcPct val="115000"/>
              </a:lnSpc>
              <a:spcBef>
                <a:spcPts val="1600"/>
              </a:spcBef>
              <a:spcAft>
                <a:spcPts val="1600"/>
              </a:spcAft>
              <a:buNone/>
            </a:pPr>
            <a:r>
              <a:t/>
            </a:r>
            <a:endParaRPr sz="1700">
              <a:latin typeface="Lato"/>
              <a:ea typeface="Lato"/>
              <a:cs typeface="Lato"/>
              <a:sym typeface="Lato"/>
            </a:endParaRPr>
          </a:p>
        </p:txBody>
      </p:sp>
      <p:pic>
        <p:nvPicPr>
          <p:cNvPr id="70" name="Google Shape;70;p15"/>
          <p:cNvPicPr preferRelativeResize="0"/>
          <p:nvPr/>
        </p:nvPicPr>
        <p:blipFill>
          <a:blip r:embed="rId3">
            <a:alphaModFix/>
          </a:blip>
          <a:stretch>
            <a:fillRect/>
          </a:stretch>
        </p:blipFill>
        <p:spPr>
          <a:xfrm>
            <a:off x="7086800" y="3161200"/>
            <a:ext cx="1330425" cy="17732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2"/>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t>Goals for 2023</a:t>
            </a:r>
            <a:endParaRPr sz="2400"/>
          </a:p>
        </p:txBody>
      </p:sp>
      <p:sp>
        <p:nvSpPr>
          <p:cNvPr id="234" name="Google Shape;234;p42"/>
          <p:cNvSpPr txBox="1"/>
          <p:nvPr/>
        </p:nvSpPr>
        <p:spPr>
          <a:xfrm>
            <a:off x="647825" y="999325"/>
            <a:ext cx="76686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Reserve Study</a:t>
            </a:r>
            <a:endParaRPr/>
          </a:p>
          <a:p>
            <a:pPr indent="-317500" lvl="1" marL="914400" rtl="0" algn="l">
              <a:spcBef>
                <a:spcPts val="0"/>
              </a:spcBef>
              <a:spcAft>
                <a:spcPts val="0"/>
              </a:spcAft>
              <a:buSzPts val="1400"/>
              <a:buChar char="○"/>
            </a:pPr>
            <a:r>
              <a:rPr lang="en"/>
              <a:t>Completed at the end of November by Mason and Mason</a:t>
            </a:r>
            <a:endParaRPr/>
          </a:p>
          <a:p>
            <a:pPr indent="-317500" lvl="1" marL="914400" rtl="0" algn="l">
              <a:spcBef>
                <a:spcPts val="0"/>
              </a:spcBef>
              <a:spcAft>
                <a:spcPts val="0"/>
              </a:spcAft>
              <a:buSzPts val="1400"/>
              <a:buChar char="○"/>
            </a:pPr>
            <a:r>
              <a:rPr lang="en"/>
              <a:t>Due to the delay in receiving the report, we are holding off on a formal discussion at this meeting.</a:t>
            </a:r>
            <a:endParaRPr/>
          </a:p>
          <a:p>
            <a:pPr indent="-317500" lvl="1" marL="914400" rtl="0" algn="l">
              <a:spcBef>
                <a:spcPts val="0"/>
              </a:spcBef>
              <a:spcAft>
                <a:spcPts val="0"/>
              </a:spcAft>
              <a:buSzPts val="1400"/>
              <a:buChar char="○"/>
            </a:pPr>
            <a:r>
              <a:rPr lang="en"/>
              <a:t>Board will review and post the results.  Community members will have an opportunity to discuss and ask questions.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43"/>
          <p:cNvPicPr preferRelativeResize="0"/>
          <p:nvPr/>
        </p:nvPicPr>
        <p:blipFill>
          <a:blip r:embed="rId3">
            <a:alphaModFix/>
          </a:blip>
          <a:stretch>
            <a:fillRect/>
          </a:stretch>
        </p:blipFill>
        <p:spPr>
          <a:xfrm>
            <a:off x="3714950" y="152400"/>
            <a:ext cx="3577596" cy="4838699"/>
          </a:xfrm>
          <a:prstGeom prst="rect">
            <a:avLst/>
          </a:prstGeom>
          <a:noFill/>
          <a:ln>
            <a:noFill/>
          </a:ln>
        </p:spPr>
      </p:pic>
      <p:sp>
        <p:nvSpPr>
          <p:cNvPr id="240" name="Google Shape;240;p43"/>
          <p:cNvSpPr txBox="1"/>
          <p:nvPr/>
        </p:nvSpPr>
        <p:spPr>
          <a:xfrm>
            <a:off x="697225" y="812675"/>
            <a:ext cx="26019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t>2023 Wheelwright HOA Proposed Budget</a:t>
            </a:r>
            <a:endParaRPr b="1" sz="23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4"/>
          <p:cNvSpPr txBox="1"/>
          <p:nvPr/>
        </p:nvSpPr>
        <p:spPr>
          <a:xfrm>
            <a:off x="334975" y="1523550"/>
            <a:ext cx="8302800" cy="30729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Emails - newsletters - contact the board with your current email </a:t>
            </a:r>
            <a:r>
              <a:rPr lang="en" sz="1700" u="sng">
                <a:solidFill>
                  <a:schemeClr val="hlink"/>
                </a:solidFill>
                <a:latin typeface="Lato"/>
                <a:ea typeface="Lato"/>
                <a:cs typeface="Lato"/>
                <a:sym typeface="Lato"/>
                <a:hlinkClick r:id="rId3"/>
              </a:rPr>
              <a:t>wheelwright.cluster.assoc@gmail.com</a:t>
            </a:r>
            <a:endParaRPr sz="1700">
              <a:solidFill>
                <a:schemeClr val="dk1"/>
              </a:solidFill>
              <a:latin typeface="Lato"/>
              <a:ea typeface="Lato"/>
              <a:cs typeface="Lato"/>
              <a:sym typeface="Lato"/>
            </a:endParaRPr>
          </a:p>
          <a:p>
            <a:pPr indent="0" lvl="0" marL="457200" rtl="0" algn="l">
              <a:lnSpc>
                <a:spcPct val="115000"/>
              </a:lnSpc>
              <a:spcBef>
                <a:spcPts val="1600"/>
              </a:spcBef>
              <a:spcAft>
                <a:spcPts val="0"/>
              </a:spcAft>
              <a:buNone/>
            </a:pPr>
            <a:r>
              <a:t/>
            </a:r>
            <a:endParaRPr sz="1700">
              <a:solidFill>
                <a:schemeClr val="dk1"/>
              </a:solidFill>
              <a:latin typeface="Lato"/>
              <a:ea typeface="Lato"/>
              <a:cs typeface="Lato"/>
              <a:sym typeface="Lato"/>
            </a:endParaRPr>
          </a:p>
          <a:p>
            <a:pPr indent="-336550" lvl="0" marL="457200" rtl="0" algn="l">
              <a:lnSpc>
                <a:spcPct val="115000"/>
              </a:lnSpc>
              <a:spcBef>
                <a:spcPts val="1600"/>
              </a:spcBef>
              <a:spcAft>
                <a:spcPts val="0"/>
              </a:spcAft>
              <a:buClr>
                <a:schemeClr val="dk1"/>
              </a:buClr>
              <a:buSzPts val="1700"/>
              <a:buFont typeface="Lato"/>
              <a:buChar char="●"/>
            </a:pPr>
            <a:r>
              <a:rPr lang="en" sz="1700">
                <a:solidFill>
                  <a:schemeClr val="dk1"/>
                </a:solidFill>
                <a:latin typeface="Lato"/>
                <a:ea typeface="Lato"/>
                <a:cs typeface="Lato"/>
                <a:sym typeface="Lato"/>
              </a:rPr>
              <a:t>Community open forum</a:t>
            </a:r>
            <a:endParaRPr sz="1700">
              <a:solidFill>
                <a:schemeClr val="dk1"/>
              </a:solidFill>
              <a:latin typeface="Lato"/>
              <a:ea typeface="Lato"/>
              <a:cs typeface="Lato"/>
              <a:sym typeface="Lato"/>
            </a:endParaRPr>
          </a:p>
          <a:p>
            <a:pPr indent="0" lvl="0" marL="0" rtl="0" algn="l">
              <a:lnSpc>
                <a:spcPct val="115000"/>
              </a:lnSpc>
              <a:spcBef>
                <a:spcPts val="1600"/>
              </a:spcBef>
              <a:spcAft>
                <a:spcPts val="0"/>
              </a:spcAft>
              <a:buNone/>
            </a:pPr>
            <a:r>
              <a:t/>
            </a:r>
            <a:endParaRPr sz="1700">
              <a:solidFill>
                <a:schemeClr val="dk1"/>
              </a:solidFill>
              <a:latin typeface="Lato"/>
              <a:ea typeface="Lato"/>
              <a:cs typeface="Lato"/>
              <a:sym typeface="Lato"/>
            </a:endParaRPr>
          </a:p>
          <a:p>
            <a:pPr indent="-336550" lvl="0" marL="457200" rtl="0" algn="l">
              <a:lnSpc>
                <a:spcPct val="115000"/>
              </a:lnSpc>
              <a:spcBef>
                <a:spcPts val="1600"/>
              </a:spcBef>
              <a:spcAft>
                <a:spcPts val="0"/>
              </a:spcAft>
              <a:buClr>
                <a:schemeClr val="dk1"/>
              </a:buClr>
              <a:buSzPts val="1700"/>
              <a:buFont typeface="Lato"/>
              <a:buChar char="●"/>
            </a:pPr>
            <a:r>
              <a:rPr lang="en" sz="1700">
                <a:solidFill>
                  <a:schemeClr val="dk1"/>
                </a:solidFill>
                <a:latin typeface="Lato"/>
                <a:ea typeface="Lato"/>
                <a:cs typeface="Lato"/>
                <a:sym typeface="Lato"/>
              </a:rPr>
              <a:t>https://docs.google.com/forms/d/e/1FAIpQLSfeu4t_W-JA5ctkNH1V4od6W7SsSSa9-w5el3xBuZCAuS046A/viewform?usp=sf_link</a:t>
            </a:r>
            <a:endParaRPr sz="1700">
              <a:solidFill>
                <a:schemeClr val="dk1"/>
              </a:solidFill>
              <a:latin typeface="Lato"/>
              <a:ea typeface="Lato"/>
              <a:cs typeface="Lato"/>
              <a:sym typeface="Lato"/>
            </a:endParaRPr>
          </a:p>
        </p:txBody>
      </p:sp>
      <p:sp>
        <p:nvSpPr>
          <p:cNvPr id="246" name="Google Shape;246;p44"/>
          <p:cNvSpPr txBox="1"/>
          <p:nvPr>
            <p:ph idx="4294967295" type="title"/>
          </p:nvPr>
        </p:nvSpPr>
        <p:spPr>
          <a:xfrm>
            <a:off x="535775" y="712150"/>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solidFill>
                  <a:schemeClr val="dk1"/>
                </a:solidFill>
              </a:rPr>
              <a:t>Topics for Discussion</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5"/>
          <p:cNvSpPr txBox="1"/>
          <p:nvPr>
            <p:ph type="title"/>
          </p:nvPr>
        </p:nvSpPr>
        <p:spPr>
          <a:xfrm>
            <a:off x="256200" y="258600"/>
            <a:ext cx="8631600" cy="4797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200"/>
              <a:t>2 board members are up for re-election.  Both members would prefer to “retire” their board positions.  </a:t>
            </a:r>
            <a:endParaRPr sz="3200"/>
          </a:p>
          <a:p>
            <a:pPr indent="0" lvl="0" marL="0" rtl="0" algn="l">
              <a:spcBef>
                <a:spcPts val="0"/>
              </a:spcBef>
              <a:spcAft>
                <a:spcPts val="0"/>
              </a:spcAft>
              <a:buNone/>
            </a:pPr>
            <a:r>
              <a:t/>
            </a:r>
            <a:endParaRPr sz="3200"/>
          </a:p>
          <a:p>
            <a:pPr indent="0" lvl="0" marL="0" rtl="0" algn="l">
              <a:spcBef>
                <a:spcPts val="0"/>
              </a:spcBef>
              <a:spcAft>
                <a:spcPts val="0"/>
              </a:spcAft>
              <a:buNone/>
            </a:pPr>
            <a:r>
              <a:t/>
            </a:r>
            <a:endParaRPr sz="3200"/>
          </a:p>
          <a:p>
            <a:pPr indent="0" lvl="0" marL="0" rtl="0" algn="l">
              <a:spcBef>
                <a:spcPts val="0"/>
              </a:spcBef>
              <a:spcAft>
                <a:spcPts val="0"/>
              </a:spcAft>
              <a:buNone/>
            </a:pPr>
            <a:r>
              <a:t/>
            </a:r>
            <a:endParaRPr sz="3200"/>
          </a:p>
          <a:p>
            <a:pPr indent="0" lvl="0" marL="0" rtl="0" algn="l">
              <a:spcBef>
                <a:spcPts val="0"/>
              </a:spcBef>
              <a:spcAft>
                <a:spcPts val="0"/>
              </a:spcAft>
              <a:buNone/>
            </a:pPr>
            <a:r>
              <a:t/>
            </a:r>
            <a:endParaRPr sz="3200"/>
          </a:p>
          <a:p>
            <a:pPr indent="0" lvl="0" marL="0" rtl="0" algn="l">
              <a:spcBef>
                <a:spcPts val="0"/>
              </a:spcBef>
              <a:spcAft>
                <a:spcPts val="0"/>
              </a:spcAft>
              <a:buNone/>
            </a:pPr>
            <a:r>
              <a:t/>
            </a:r>
            <a:endParaRPr sz="3200"/>
          </a:p>
          <a:p>
            <a:pPr indent="0" lvl="0" marL="0" rtl="0" algn="l">
              <a:spcBef>
                <a:spcPts val="0"/>
              </a:spcBef>
              <a:spcAft>
                <a:spcPts val="0"/>
              </a:spcAft>
              <a:buNone/>
            </a:pPr>
            <a:r>
              <a:t/>
            </a:r>
            <a:endParaRPr sz="3200"/>
          </a:p>
          <a:p>
            <a:pPr indent="0" lvl="0" marL="0" rtl="0" algn="l">
              <a:spcBef>
                <a:spcPts val="0"/>
              </a:spcBef>
              <a:spcAft>
                <a:spcPts val="0"/>
              </a:spcAft>
              <a:buNone/>
            </a:pPr>
            <a:r>
              <a:rPr lang="en" sz="3200"/>
              <a:t>https://www.surveymonkey.com/r/NG56SLK</a:t>
            </a:r>
            <a:endParaRPr sz="3200"/>
          </a:p>
          <a:p>
            <a:pPr indent="0" lvl="0" marL="0" rtl="0" algn="l">
              <a:spcBef>
                <a:spcPts val="0"/>
              </a:spcBef>
              <a:spcAft>
                <a:spcPts val="0"/>
              </a:spcAft>
              <a:buNone/>
            </a:pPr>
            <a:r>
              <a:t/>
            </a:r>
            <a:endParaRPr sz="3200"/>
          </a:p>
          <a:p>
            <a:pPr indent="0" lvl="0" marL="0" rtl="0" algn="l">
              <a:spcBef>
                <a:spcPts val="0"/>
              </a:spcBef>
              <a:spcAft>
                <a:spcPts val="0"/>
              </a:spcAft>
              <a:buNone/>
            </a:pPr>
            <a:r>
              <a:t/>
            </a:r>
            <a:endParaRPr sz="3200"/>
          </a:p>
        </p:txBody>
      </p:sp>
      <p:sp>
        <p:nvSpPr>
          <p:cNvPr id="252" name="Google Shape;252;p45"/>
          <p:cNvSpPr txBox="1"/>
          <p:nvPr/>
        </p:nvSpPr>
        <p:spPr>
          <a:xfrm>
            <a:off x="1251750" y="2328325"/>
            <a:ext cx="3795900" cy="1477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Please consider volunteering for a board position.  Roles will be determined after the board has been voted in.  We need new members so that we can entertain new ideas and keep the HOA moving in a </a:t>
            </a:r>
            <a:r>
              <a:rPr lang="en"/>
              <a:t>positive</a:t>
            </a:r>
            <a:r>
              <a:rPr lang="en"/>
              <a:t>, progressive, financially healthy direction.</a:t>
            </a:r>
            <a:endParaRPr/>
          </a:p>
        </p:txBody>
      </p:sp>
      <p:pic>
        <p:nvPicPr>
          <p:cNvPr descr="Piece of duct tape sticking a note to the slide" id="253" name="Google Shape;253;p45"/>
          <p:cNvPicPr preferRelativeResize="0"/>
          <p:nvPr/>
        </p:nvPicPr>
        <p:blipFill rotWithShape="1">
          <a:blip r:embed="rId3">
            <a:alphaModFix/>
          </a:blip>
          <a:srcRect b="10011" l="9244" r="2118" t="5926"/>
          <a:stretch/>
        </p:blipFill>
        <p:spPr>
          <a:xfrm rot="77818">
            <a:off x="2040949" y="2015683"/>
            <a:ext cx="2142792" cy="3838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solidFill>
                  <a:schemeClr val="dk1"/>
                </a:solidFill>
              </a:rPr>
              <a:t>202</a:t>
            </a:r>
            <a:r>
              <a:rPr lang="en" sz="3600"/>
              <a:t>2</a:t>
            </a:r>
            <a:r>
              <a:rPr lang="en" sz="3600">
                <a:solidFill>
                  <a:schemeClr val="dk1"/>
                </a:solidFill>
              </a:rPr>
              <a:t> In Review</a:t>
            </a:r>
            <a:endParaRPr sz="2400"/>
          </a:p>
        </p:txBody>
      </p:sp>
      <p:sp>
        <p:nvSpPr>
          <p:cNvPr id="76" name="Google Shape;76;p16"/>
          <p:cNvSpPr txBox="1"/>
          <p:nvPr>
            <p:ph idx="4294967295" type="title"/>
          </p:nvPr>
        </p:nvSpPr>
        <p:spPr>
          <a:xfrm>
            <a:off x="535775" y="603125"/>
            <a:ext cx="8022000" cy="378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sz="1700">
              <a:latin typeface="Lato"/>
              <a:ea typeface="Lato"/>
              <a:cs typeface="Lato"/>
              <a:sym typeface="Lato"/>
            </a:endParaRPr>
          </a:p>
          <a:p>
            <a:pPr indent="-336550" lvl="0" marL="457200" rtl="0" algn="l">
              <a:lnSpc>
                <a:spcPct val="115000"/>
              </a:lnSpc>
              <a:spcBef>
                <a:spcPts val="0"/>
              </a:spcBef>
              <a:spcAft>
                <a:spcPts val="0"/>
              </a:spcAft>
              <a:buSzPts val="1700"/>
              <a:buFont typeface="Lato"/>
              <a:buChar char="●"/>
            </a:pPr>
            <a:r>
              <a:rPr lang="en" sz="1700">
                <a:latin typeface="Lato"/>
                <a:ea typeface="Lato"/>
                <a:cs typeface="Lato"/>
                <a:sym typeface="Lato"/>
              </a:rPr>
              <a:t>Tree Committee (Michael Pendleton, Jeffrey Cai, Kerry Wingel)</a:t>
            </a:r>
            <a:endParaRPr sz="1700">
              <a:latin typeface="Lato"/>
              <a:ea typeface="Lato"/>
              <a:cs typeface="Lato"/>
              <a:sym typeface="Lato"/>
            </a:endParaRPr>
          </a:p>
          <a:p>
            <a:pPr indent="-336550" lvl="1" marL="914400" rtl="0" algn="l">
              <a:lnSpc>
                <a:spcPct val="115000"/>
              </a:lnSpc>
              <a:spcBef>
                <a:spcPts val="0"/>
              </a:spcBef>
              <a:spcAft>
                <a:spcPts val="0"/>
              </a:spcAft>
              <a:buSzPts val="1700"/>
              <a:buFont typeface="Lato"/>
              <a:buChar char="○"/>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0" rtl="0" algn="l">
              <a:lnSpc>
                <a:spcPct val="115000"/>
              </a:lnSpc>
              <a:spcBef>
                <a:spcPts val="1600"/>
              </a:spcBef>
              <a:spcAft>
                <a:spcPts val="0"/>
              </a:spcAft>
              <a:buNone/>
            </a:pPr>
            <a:r>
              <a:t/>
            </a:r>
            <a:endParaRPr sz="1700">
              <a:latin typeface="Lato"/>
              <a:ea typeface="Lato"/>
              <a:cs typeface="Lato"/>
              <a:sym typeface="Lato"/>
            </a:endParaRPr>
          </a:p>
          <a:p>
            <a:pPr indent="0" lvl="0" marL="1371600" rtl="0" algn="l">
              <a:lnSpc>
                <a:spcPct val="115000"/>
              </a:lnSpc>
              <a:spcBef>
                <a:spcPts val="1600"/>
              </a:spcBef>
              <a:spcAft>
                <a:spcPts val="0"/>
              </a:spcAft>
              <a:buNone/>
            </a:pPr>
            <a:r>
              <a:t/>
            </a:r>
            <a:endParaRPr sz="1700">
              <a:latin typeface="Lato"/>
              <a:ea typeface="Lato"/>
              <a:cs typeface="Lato"/>
              <a:sym typeface="Lato"/>
            </a:endParaRPr>
          </a:p>
          <a:p>
            <a:pPr indent="0" lvl="0" marL="1371600" rtl="0" algn="l">
              <a:lnSpc>
                <a:spcPct val="115000"/>
              </a:lnSpc>
              <a:spcBef>
                <a:spcPts val="1600"/>
              </a:spcBef>
              <a:spcAft>
                <a:spcPts val="0"/>
              </a:spcAft>
              <a:buNone/>
            </a:pPr>
            <a:r>
              <a:t/>
            </a:r>
            <a:endParaRPr sz="1700">
              <a:latin typeface="Lato"/>
              <a:ea typeface="Lato"/>
              <a:cs typeface="Lato"/>
              <a:sym typeface="Lato"/>
            </a:endParaRPr>
          </a:p>
          <a:p>
            <a:pPr indent="0" lvl="0" marL="457200" rtl="0" algn="l">
              <a:lnSpc>
                <a:spcPct val="115000"/>
              </a:lnSpc>
              <a:spcBef>
                <a:spcPts val="1600"/>
              </a:spcBef>
              <a:spcAft>
                <a:spcPts val="1600"/>
              </a:spcAft>
              <a:buNone/>
            </a:pPr>
            <a:r>
              <a:t/>
            </a:r>
            <a:endParaRPr sz="1700">
              <a:latin typeface="Lato"/>
              <a:ea typeface="Lato"/>
              <a:cs typeface="Lato"/>
              <a:sym typeface="Lato"/>
            </a:endParaRPr>
          </a:p>
        </p:txBody>
      </p:sp>
      <p:pic>
        <p:nvPicPr>
          <p:cNvPr id="77" name="Google Shape;77;p16"/>
          <p:cNvPicPr preferRelativeResize="0"/>
          <p:nvPr/>
        </p:nvPicPr>
        <p:blipFill>
          <a:blip r:embed="rId3">
            <a:alphaModFix/>
          </a:blip>
          <a:stretch>
            <a:fillRect/>
          </a:stretch>
        </p:blipFill>
        <p:spPr>
          <a:xfrm>
            <a:off x="1461475" y="1294300"/>
            <a:ext cx="3497470" cy="2541775"/>
          </a:xfrm>
          <a:prstGeom prst="rect">
            <a:avLst/>
          </a:prstGeom>
          <a:noFill/>
          <a:ln>
            <a:noFill/>
          </a:ln>
        </p:spPr>
      </p:pic>
      <p:pic>
        <p:nvPicPr>
          <p:cNvPr id="78" name="Google Shape;78;p16"/>
          <p:cNvPicPr preferRelativeResize="0"/>
          <p:nvPr/>
        </p:nvPicPr>
        <p:blipFill>
          <a:blip r:embed="rId4">
            <a:alphaModFix/>
          </a:blip>
          <a:stretch>
            <a:fillRect/>
          </a:stretch>
        </p:blipFill>
        <p:spPr>
          <a:xfrm>
            <a:off x="1461475" y="3735275"/>
            <a:ext cx="3211721" cy="546675"/>
          </a:xfrm>
          <a:prstGeom prst="rect">
            <a:avLst/>
          </a:prstGeom>
          <a:noFill/>
          <a:ln>
            <a:noFill/>
          </a:ln>
        </p:spPr>
      </p:pic>
      <p:sp>
        <p:nvSpPr>
          <p:cNvPr id="79" name="Google Shape;79;p16"/>
          <p:cNvSpPr/>
          <p:nvPr/>
        </p:nvSpPr>
        <p:spPr>
          <a:xfrm>
            <a:off x="4572000" y="4452463"/>
            <a:ext cx="867300" cy="2415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3573600" y="1970925"/>
            <a:ext cx="867300" cy="2142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 name="Google Shape;81;p16"/>
          <p:cNvPicPr preferRelativeResize="0"/>
          <p:nvPr/>
        </p:nvPicPr>
        <p:blipFill>
          <a:blip r:embed="rId5">
            <a:alphaModFix/>
          </a:blip>
          <a:stretch>
            <a:fillRect/>
          </a:stretch>
        </p:blipFill>
        <p:spPr>
          <a:xfrm>
            <a:off x="1461475" y="4281950"/>
            <a:ext cx="2865426" cy="582525"/>
          </a:xfrm>
          <a:prstGeom prst="rect">
            <a:avLst/>
          </a:prstGeom>
          <a:noFill/>
          <a:ln>
            <a:noFill/>
          </a:ln>
        </p:spPr>
      </p:pic>
      <p:sp>
        <p:nvSpPr>
          <p:cNvPr id="82" name="Google Shape;82;p16"/>
          <p:cNvSpPr/>
          <p:nvPr/>
        </p:nvSpPr>
        <p:spPr>
          <a:xfrm>
            <a:off x="4594650" y="3901513"/>
            <a:ext cx="762900" cy="2142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idx="4294967295" type="title"/>
          </p:nvPr>
        </p:nvSpPr>
        <p:spPr>
          <a:xfrm>
            <a:off x="535775" y="273775"/>
            <a:ext cx="51972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sz="3600">
                <a:solidFill>
                  <a:schemeClr val="dk1"/>
                </a:solidFill>
              </a:rPr>
              <a:t>202</a:t>
            </a:r>
            <a:r>
              <a:rPr lang="en" sz="3600"/>
              <a:t>2</a:t>
            </a:r>
            <a:r>
              <a:rPr lang="en" sz="3600">
                <a:solidFill>
                  <a:schemeClr val="dk1"/>
                </a:solidFill>
              </a:rPr>
              <a:t> In Review</a:t>
            </a:r>
            <a:endParaRPr sz="2400"/>
          </a:p>
        </p:txBody>
      </p:sp>
      <p:sp>
        <p:nvSpPr>
          <p:cNvPr id="88" name="Google Shape;88;p17"/>
          <p:cNvSpPr txBox="1"/>
          <p:nvPr>
            <p:ph idx="4294967295" type="title"/>
          </p:nvPr>
        </p:nvSpPr>
        <p:spPr>
          <a:xfrm>
            <a:off x="613300" y="903550"/>
            <a:ext cx="8022000" cy="4151700"/>
          </a:xfrm>
          <a:prstGeom prst="rect">
            <a:avLst/>
          </a:prstGeom>
        </p:spPr>
        <p:txBody>
          <a:bodyPr anchorCtr="0" anchor="t" bIns="91425" lIns="91425" spcFirstLastPara="1" rIns="91425" wrap="square" tIns="91425">
            <a:normAutofit fontScale="90000"/>
          </a:bodyPr>
          <a:lstStyle/>
          <a:p>
            <a:pPr indent="-325755" lvl="0" marL="457200" rtl="0" algn="l">
              <a:lnSpc>
                <a:spcPct val="200000"/>
              </a:lnSpc>
              <a:spcBef>
                <a:spcPts val="0"/>
              </a:spcBef>
              <a:spcAft>
                <a:spcPts val="0"/>
              </a:spcAft>
              <a:buSzPct val="100000"/>
              <a:buFont typeface="Lato"/>
              <a:buChar char="●"/>
            </a:pPr>
            <a:r>
              <a:rPr lang="en" sz="1700">
                <a:latin typeface="Lato"/>
                <a:ea typeface="Lato"/>
                <a:cs typeface="Lato"/>
                <a:sym typeface="Lato"/>
              </a:rPr>
              <a:t>Removable speed bump installed - community feedback?</a:t>
            </a:r>
            <a:endParaRPr sz="1700">
              <a:latin typeface="Lato"/>
              <a:ea typeface="Lato"/>
              <a:cs typeface="Lato"/>
              <a:sym typeface="Lato"/>
            </a:endParaRPr>
          </a:p>
          <a:p>
            <a:pPr indent="-325755" lvl="0" marL="457200" rtl="0" algn="l">
              <a:lnSpc>
                <a:spcPct val="200000"/>
              </a:lnSpc>
              <a:spcBef>
                <a:spcPts val="0"/>
              </a:spcBef>
              <a:spcAft>
                <a:spcPts val="0"/>
              </a:spcAft>
              <a:buSzPct val="100000"/>
              <a:buFont typeface="Lato"/>
              <a:buChar char="●"/>
            </a:pPr>
            <a:r>
              <a:rPr lang="en" sz="1700">
                <a:latin typeface="Lato"/>
                <a:ea typeface="Lato"/>
                <a:cs typeface="Lato"/>
                <a:sym typeface="Lato"/>
              </a:rPr>
              <a:t>Ongoing:  Community compost bin - community feedback?</a:t>
            </a:r>
            <a:endParaRPr sz="1700">
              <a:latin typeface="Lato"/>
              <a:ea typeface="Lato"/>
              <a:cs typeface="Lato"/>
              <a:sym typeface="Lato"/>
            </a:endParaRPr>
          </a:p>
          <a:p>
            <a:pPr indent="-325755" lvl="0" marL="457200" rtl="0" algn="l">
              <a:lnSpc>
                <a:spcPct val="115000"/>
              </a:lnSpc>
              <a:spcBef>
                <a:spcPts val="0"/>
              </a:spcBef>
              <a:spcAft>
                <a:spcPts val="0"/>
              </a:spcAft>
              <a:buSzPct val="130769"/>
              <a:buFont typeface="Lato"/>
              <a:buChar char="●"/>
            </a:pPr>
            <a:r>
              <a:rPr b="1" lang="en" sz="1300">
                <a:solidFill>
                  <a:srgbClr val="1B1B1B"/>
                </a:solidFill>
                <a:highlight>
                  <a:schemeClr val="lt1"/>
                </a:highlight>
                <a:latin typeface="Georgia"/>
                <a:ea typeface="Georgia"/>
                <a:cs typeface="Georgia"/>
                <a:sym typeface="Georgia"/>
              </a:rPr>
              <a:t>What To Compost</a:t>
            </a:r>
            <a:endParaRPr b="1" sz="1300">
              <a:solidFill>
                <a:srgbClr val="1B1B1B"/>
              </a:solidFill>
              <a:highlight>
                <a:schemeClr val="lt1"/>
              </a:highlight>
              <a:latin typeface="Georgia"/>
              <a:ea typeface="Georgia"/>
              <a:cs typeface="Georgia"/>
              <a:sym typeface="Georgia"/>
            </a:endParaRPr>
          </a:p>
          <a:p>
            <a:pPr indent="-300037" lvl="0" marL="914400" rtl="0" algn="l">
              <a:lnSpc>
                <a:spcPct val="150000"/>
              </a:lnSpc>
              <a:spcBef>
                <a:spcPts val="0"/>
              </a:spcBef>
              <a:spcAft>
                <a:spcPts val="0"/>
              </a:spcAft>
              <a:buClr>
                <a:srgbClr val="1B1B1B"/>
              </a:buClr>
              <a:buSzPct val="100000"/>
              <a:buFont typeface="Roboto"/>
              <a:buChar char="●"/>
            </a:pPr>
            <a:r>
              <a:rPr lang="en" sz="1250">
                <a:solidFill>
                  <a:srgbClr val="1B1B1B"/>
                </a:solidFill>
                <a:highlight>
                  <a:schemeClr val="lt1"/>
                </a:highlight>
                <a:latin typeface="Roboto"/>
                <a:ea typeface="Roboto"/>
                <a:cs typeface="Roboto"/>
                <a:sym typeface="Roboto"/>
              </a:rPr>
              <a:t>Fruits and vegetables</a:t>
            </a:r>
            <a:endParaRPr sz="1250">
              <a:solidFill>
                <a:srgbClr val="1B1B1B"/>
              </a:solidFill>
              <a:highlight>
                <a:schemeClr val="lt1"/>
              </a:highlight>
              <a:latin typeface="Roboto"/>
              <a:ea typeface="Roboto"/>
              <a:cs typeface="Roboto"/>
              <a:sym typeface="Roboto"/>
            </a:endParaRPr>
          </a:p>
          <a:p>
            <a:pPr indent="-300037" lvl="0" marL="914400" rtl="0" algn="l">
              <a:lnSpc>
                <a:spcPct val="150000"/>
              </a:lnSpc>
              <a:spcBef>
                <a:spcPts val="0"/>
              </a:spcBef>
              <a:spcAft>
                <a:spcPts val="0"/>
              </a:spcAft>
              <a:buClr>
                <a:srgbClr val="1B1B1B"/>
              </a:buClr>
              <a:buSzPct val="100000"/>
              <a:buFont typeface="Roboto"/>
              <a:buChar char="●"/>
            </a:pPr>
            <a:r>
              <a:rPr lang="en" sz="1250">
                <a:solidFill>
                  <a:srgbClr val="1B1B1B"/>
                </a:solidFill>
                <a:highlight>
                  <a:schemeClr val="lt1"/>
                </a:highlight>
                <a:latin typeface="Roboto"/>
                <a:ea typeface="Roboto"/>
                <a:cs typeface="Roboto"/>
                <a:sym typeface="Roboto"/>
              </a:rPr>
              <a:t>Eggshells</a:t>
            </a:r>
            <a:endParaRPr sz="1250">
              <a:solidFill>
                <a:srgbClr val="1B1B1B"/>
              </a:solidFill>
              <a:highlight>
                <a:schemeClr val="lt1"/>
              </a:highlight>
              <a:latin typeface="Roboto"/>
              <a:ea typeface="Roboto"/>
              <a:cs typeface="Roboto"/>
              <a:sym typeface="Roboto"/>
            </a:endParaRPr>
          </a:p>
          <a:p>
            <a:pPr indent="-300037" lvl="0" marL="914400" rtl="0" algn="l">
              <a:lnSpc>
                <a:spcPct val="150000"/>
              </a:lnSpc>
              <a:spcBef>
                <a:spcPts val="0"/>
              </a:spcBef>
              <a:spcAft>
                <a:spcPts val="0"/>
              </a:spcAft>
              <a:buClr>
                <a:srgbClr val="1B1B1B"/>
              </a:buClr>
              <a:buSzPct val="100000"/>
              <a:buFont typeface="Roboto"/>
              <a:buChar char="●"/>
            </a:pPr>
            <a:r>
              <a:rPr lang="en" sz="1250">
                <a:solidFill>
                  <a:srgbClr val="1B1B1B"/>
                </a:solidFill>
                <a:highlight>
                  <a:schemeClr val="lt1"/>
                </a:highlight>
                <a:latin typeface="Roboto"/>
                <a:ea typeface="Roboto"/>
                <a:cs typeface="Roboto"/>
                <a:sym typeface="Roboto"/>
              </a:rPr>
              <a:t>Coffee grounds and filters</a:t>
            </a:r>
            <a:endParaRPr sz="1250">
              <a:solidFill>
                <a:srgbClr val="1B1B1B"/>
              </a:solidFill>
              <a:highlight>
                <a:schemeClr val="lt1"/>
              </a:highlight>
              <a:latin typeface="Roboto"/>
              <a:ea typeface="Roboto"/>
              <a:cs typeface="Roboto"/>
              <a:sym typeface="Roboto"/>
            </a:endParaRPr>
          </a:p>
          <a:p>
            <a:pPr indent="-300037" lvl="0" marL="914400" rtl="0" algn="l">
              <a:lnSpc>
                <a:spcPct val="150000"/>
              </a:lnSpc>
              <a:spcBef>
                <a:spcPts val="0"/>
              </a:spcBef>
              <a:spcAft>
                <a:spcPts val="0"/>
              </a:spcAft>
              <a:buClr>
                <a:srgbClr val="1B1B1B"/>
              </a:buClr>
              <a:buSzPct val="100000"/>
              <a:buFont typeface="Roboto"/>
              <a:buChar char="●"/>
            </a:pPr>
            <a:r>
              <a:rPr lang="en" sz="1250">
                <a:solidFill>
                  <a:srgbClr val="1B1B1B"/>
                </a:solidFill>
                <a:highlight>
                  <a:schemeClr val="lt1"/>
                </a:highlight>
                <a:latin typeface="Roboto"/>
                <a:ea typeface="Roboto"/>
                <a:cs typeface="Roboto"/>
                <a:sym typeface="Roboto"/>
              </a:rPr>
              <a:t>Tea bags</a:t>
            </a:r>
            <a:endParaRPr sz="1250">
              <a:solidFill>
                <a:srgbClr val="1B1B1B"/>
              </a:solidFill>
              <a:highlight>
                <a:schemeClr val="lt1"/>
              </a:highlight>
              <a:latin typeface="Roboto"/>
              <a:ea typeface="Roboto"/>
              <a:cs typeface="Roboto"/>
              <a:sym typeface="Roboto"/>
            </a:endParaRPr>
          </a:p>
          <a:p>
            <a:pPr indent="-325755" lvl="0" marL="457200" rtl="0" algn="l">
              <a:lnSpc>
                <a:spcPct val="150000"/>
              </a:lnSpc>
              <a:spcBef>
                <a:spcPts val="0"/>
              </a:spcBef>
              <a:spcAft>
                <a:spcPts val="0"/>
              </a:spcAft>
              <a:buSzPct val="130769"/>
              <a:buFont typeface="Lato"/>
              <a:buChar char="●"/>
            </a:pPr>
            <a:r>
              <a:rPr b="1" lang="en" sz="1300">
                <a:solidFill>
                  <a:srgbClr val="1B1B1B"/>
                </a:solidFill>
                <a:highlight>
                  <a:schemeClr val="lt1"/>
                </a:highlight>
                <a:latin typeface="Georgia"/>
                <a:ea typeface="Georgia"/>
                <a:cs typeface="Georgia"/>
                <a:sym typeface="Georgia"/>
              </a:rPr>
              <a:t>What NOT To Compost</a:t>
            </a:r>
            <a:endParaRPr/>
          </a:p>
          <a:p>
            <a:pPr indent="-297180" lvl="0" marL="457200" marR="190500" rtl="0" algn="l">
              <a:lnSpc>
                <a:spcPct val="100000"/>
              </a:lnSpc>
              <a:spcBef>
                <a:spcPts val="0"/>
              </a:spcBef>
              <a:spcAft>
                <a:spcPts val="0"/>
              </a:spcAft>
              <a:buClr>
                <a:srgbClr val="202124"/>
              </a:buClr>
              <a:buSzPct val="100000"/>
              <a:buFont typeface="Roboto"/>
              <a:buChar char="●"/>
            </a:pPr>
            <a:r>
              <a:rPr lang="en" sz="1200">
                <a:solidFill>
                  <a:srgbClr val="202124"/>
                </a:solidFill>
                <a:highlight>
                  <a:schemeClr val="lt1"/>
                </a:highlight>
                <a:latin typeface="Roboto"/>
                <a:ea typeface="Roboto"/>
                <a:cs typeface="Roboto"/>
                <a:sym typeface="Roboto"/>
              </a:rPr>
              <a:t>Meat and Fish Scraps. ...</a:t>
            </a:r>
            <a:endParaRPr sz="1200">
              <a:solidFill>
                <a:srgbClr val="202124"/>
              </a:solidFill>
              <a:highlight>
                <a:schemeClr val="lt1"/>
              </a:highlight>
              <a:latin typeface="Roboto"/>
              <a:ea typeface="Roboto"/>
              <a:cs typeface="Roboto"/>
              <a:sym typeface="Roboto"/>
            </a:endParaRPr>
          </a:p>
          <a:p>
            <a:pPr indent="-297180" lvl="0" marL="457200" marR="190500" rtl="0" algn="l">
              <a:lnSpc>
                <a:spcPct val="100000"/>
              </a:lnSpc>
              <a:spcBef>
                <a:spcPts val="0"/>
              </a:spcBef>
              <a:spcAft>
                <a:spcPts val="0"/>
              </a:spcAft>
              <a:buClr>
                <a:srgbClr val="202124"/>
              </a:buClr>
              <a:buSzPct val="100000"/>
              <a:buFont typeface="Roboto"/>
              <a:buChar char="●"/>
            </a:pPr>
            <a:r>
              <a:rPr lang="en" sz="1200">
                <a:solidFill>
                  <a:srgbClr val="202124"/>
                </a:solidFill>
                <a:highlight>
                  <a:schemeClr val="lt1"/>
                </a:highlight>
                <a:latin typeface="Roboto"/>
                <a:ea typeface="Roboto"/>
                <a:cs typeface="Roboto"/>
                <a:sym typeface="Roboto"/>
              </a:rPr>
              <a:t>Dairy, Fats, and Oils. ...</a:t>
            </a:r>
            <a:endParaRPr sz="1200">
              <a:solidFill>
                <a:srgbClr val="202124"/>
              </a:solidFill>
              <a:highlight>
                <a:schemeClr val="lt1"/>
              </a:highlight>
              <a:latin typeface="Roboto"/>
              <a:ea typeface="Roboto"/>
              <a:cs typeface="Roboto"/>
              <a:sym typeface="Roboto"/>
            </a:endParaRPr>
          </a:p>
          <a:p>
            <a:pPr indent="-297180" lvl="0" marL="457200" marR="190500" rtl="0" algn="l">
              <a:lnSpc>
                <a:spcPct val="115000"/>
              </a:lnSpc>
              <a:spcBef>
                <a:spcPts val="0"/>
              </a:spcBef>
              <a:spcAft>
                <a:spcPts val="0"/>
              </a:spcAft>
              <a:buClr>
                <a:srgbClr val="202124"/>
              </a:buClr>
              <a:buSzPct val="100000"/>
              <a:buFont typeface="Roboto"/>
              <a:buChar char="●"/>
            </a:pPr>
            <a:r>
              <a:rPr lang="en" sz="1200">
                <a:solidFill>
                  <a:srgbClr val="202124"/>
                </a:solidFill>
                <a:highlight>
                  <a:schemeClr val="lt1"/>
                </a:highlight>
                <a:latin typeface="Roboto"/>
                <a:ea typeface="Roboto"/>
                <a:cs typeface="Roboto"/>
                <a:sym typeface="Roboto"/>
              </a:rPr>
              <a:t>Plants or Wood Treated with Pesticides/Preservatives.</a:t>
            </a:r>
            <a:endParaRPr sz="1200">
              <a:solidFill>
                <a:srgbClr val="202124"/>
              </a:solidFill>
              <a:highlight>
                <a:schemeClr val="lt1"/>
              </a:highlight>
              <a:latin typeface="Roboto"/>
              <a:ea typeface="Roboto"/>
              <a:cs typeface="Roboto"/>
              <a:sym typeface="Roboto"/>
            </a:endParaRPr>
          </a:p>
          <a:p>
            <a:pPr indent="-297180" lvl="0" marL="457200" marR="190500" rtl="0" algn="l">
              <a:lnSpc>
                <a:spcPct val="115000"/>
              </a:lnSpc>
              <a:spcBef>
                <a:spcPts val="0"/>
              </a:spcBef>
              <a:spcAft>
                <a:spcPts val="0"/>
              </a:spcAft>
              <a:buClr>
                <a:srgbClr val="202124"/>
              </a:buClr>
              <a:buSzPct val="100000"/>
              <a:buFont typeface="Roboto"/>
              <a:buChar char="●"/>
            </a:pPr>
            <a:r>
              <a:rPr lang="en" sz="1200">
                <a:solidFill>
                  <a:srgbClr val="202124"/>
                </a:solidFill>
                <a:highlight>
                  <a:schemeClr val="lt1"/>
                </a:highlight>
                <a:latin typeface="Roboto"/>
                <a:ea typeface="Roboto"/>
                <a:cs typeface="Roboto"/>
                <a:sym typeface="Roboto"/>
              </a:rPr>
              <a:t>Black Walnut Tree Debris. …</a:t>
            </a:r>
            <a:endParaRPr sz="1200">
              <a:solidFill>
                <a:srgbClr val="202124"/>
              </a:solidFill>
              <a:highlight>
                <a:schemeClr val="lt1"/>
              </a:highlight>
              <a:latin typeface="Roboto"/>
              <a:ea typeface="Roboto"/>
              <a:cs typeface="Roboto"/>
              <a:sym typeface="Roboto"/>
            </a:endParaRPr>
          </a:p>
          <a:p>
            <a:pPr indent="-297180" lvl="0" marL="457200" marR="190500" rtl="0" algn="l">
              <a:lnSpc>
                <a:spcPct val="115000"/>
              </a:lnSpc>
              <a:spcBef>
                <a:spcPts val="0"/>
              </a:spcBef>
              <a:spcAft>
                <a:spcPts val="0"/>
              </a:spcAft>
              <a:buClr>
                <a:srgbClr val="202124"/>
              </a:buClr>
              <a:buSzPct val="100000"/>
              <a:buFont typeface="Roboto"/>
              <a:buChar char="●"/>
            </a:pPr>
            <a:r>
              <a:rPr lang="en" sz="1200">
                <a:solidFill>
                  <a:srgbClr val="202124"/>
                </a:solidFill>
                <a:highlight>
                  <a:schemeClr val="lt1"/>
                </a:highlight>
                <a:latin typeface="Roboto"/>
                <a:ea typeface="Roboto"/>
                <a:cs typeface="Roboto"/>
                <a:sym typeface="Roboto"/>
              </a:rPr>
              <a:t>Diseased or Insect-Infested Plants. …</a:t>
            </a:r>
            <a:endParaRPr sz="1200">
              <a:solidFill>
                <a:srgbClr val="202124"/>
              </a:solidFill>
              <a:highlight>
                <a:schemeClr val="lt1"/>
              </a:highlight>
              <a:latin typeface="Roboto"/>
              <a:ea typeface="Roboto"/>
              <a:cs typeface="Roboto"/>
              <a:sym typeface="Roboto"/>
            </a:endParaRPr>
          </a:p>
          <a:p>
            <a:pPr indent="-297180" lvl="0" marL="457200" marR="190500" rtl="0" algn="l">
              <a:lnSpc>
                <a:spcPct val="115000"/>
              </a:lnSpc>
              <a:spcBef>
                <a:spcPts val="0"/>
              </a:spcBef>
              <a:spcAft>
                <a:spcPts val="0"/>
              </a:spcAft>
              <a:buClr>
                <a:srgbClr val="202124"/>
              </a:buClr>
              <a:buSzPct val="109090"/>
              <a:buFont typeface="Roboto"/>
              <a:buChar char="●"/>
            </a:pPr>
            <a:r>
              <a:rPr lang="en" sz="1100">
                <a:solidFill>
                  <a:srgbClr val="202124"/>
                </a:solidFill>
                <a:highlight>
                  <a:schemeClr val="lt1"/>
                </a:highlight>
                <a:latin typeface="Roboto"/>
                <a:ea typeface="Roboto"/>
                <a:cs typeface="Roboto"/>
                <a:sym typeface="Roboto"/>
              </a:rPr>
              <a:t>Weeds that Have Gone to Seed. ...</a:t>
            </a:r>
            <a:endParaRPr sz="1200">
              <a:solidFill>
                <a:srgbClr val="202124"/>
              </a:solidFill>
              <a:highlight>
                <a:schemeClr val="lt1"/>
              </a:highlight>
              <a:latin typeface="Roboto"/>
              <a:ea typeface="Roboto"/>
              <a:cs typeface="Roboto"/>
              <a:sym typeface="Roboto"/>
            </a:endParaRPr>
          </a:p>
          <a:p>
            <a:pPr indent="0" lvl="0" marL="914400" rtl="0" algn="l">
              <a:lnSpc>
                <a:spcPct val="115000"/>
              </a:lnSpc>
              <a:spcBef>
                <a:spcPts val="300"/>
              </a:spcBef>
              <a:spcAft>
                <a:spcPts val="0"/>
              </a:spcAft>
              <a:buNone/>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914400" rtl="0" algn="l">
              <a:lnSpc>
                <a:spcPct val="115000"/>
              </a:lnSpc>
              <a:spcBef>
                <a:spcPts val="1600"/>
              </a:spcBef>
              <a:spcAft>
                <a:spcPts val="0"/>
              </a:spcAft>
              <a:buNone/>
            </a:pPr>
            <a:r>
              <a:t/>
            </a:r>
            <a:endParaRPr sz="1700">
              <a:latin typeface="Lato"/>
              <a:ea typeface="Lato"/>
              <a:cs typeface="Lato"/>
              <a:sym typeface="Lato"/>
            </a:endParaRPr>
          </a:p>
          <a:p>
            <a:pPr indent="0" lvl="0" marL="0" rtl="0" algn="l">
              <a:lnSpc>
                <a:spcPct val="115000"/>
              </a:lnSpc>
              <a:spcBef>
                <a:spcPts val="1600"/>
              </a:spcBef>
              <a:spcAft>
                <a:spcPts val="0"/>
              </a:spcAft>
              <a:buNone/>
            </a:pPr>
            <a:r>
              <a:t/>
            </a:r>
            <a:endParaRPr sz="1700">
              <a:latin typeface="Lato"/>
              <a:ea typeface="Lato"/>
              <a:cs typeface="Lato"/>
              <a:sym typeface="Lato"/>
            </a:endParaRPr>
          </a:p>
          <a:p>
            <a:pPr indent="0" lvl="0" marL="457200" rtl="0" algn="l">
              <a:lnSpc>
                <a:spcPct val="115000"/>
              </a:lnSpc>
              <a:spcBef>
                <a:spcPts val="1600"/>
              </a:spcBef>
              <a:spcAft>
                <a:spcPts val="1600"/>
              </a:spcAft>
              <a:buNone/>
            </a:pPr>
            <a:r>
              <a:t/>
            </a:r>
            <a:endParaRPr sz="1700">
              <a:latin typeface="Lato"/>
              <a:ea typeface="Lato"/>
              <a:cs typeface="Lato"/>
              <a:sym typeface="Lato"/>
            </a:endParaRPr>
          </a:p>
        </p:txBody>
      </p:sp>
      <p:sp>
        <p:nvSpPr>
          <p:cNvPr id="89" name="Google Shape;89;p17"/>
          <p:cNvSpPr txBox="1"/>
          <p:nvPr/>
        </p:nvSpPr>
        <p:spPr>
          <a:xfrm>
            <a:off x="3130175" y="2065650"/>
            <a:ext cx="2602800" cy="1575000"/>
          </a:xfrm>
          <a:prstGeom prst="rect">
            <a:avLst/>
          </a:prstGeom>
          <a:noFill/>
          <a:ln>
            <a:noFill/>
          </a:ln>
        </p:spPr>
        <p:txBody>
          <a:bodyPr anchorCtr="0" anchor="t" bIns="91425" lIns="91425" spcFirstLastPara="1" rIns="91425" wrap="square" tIns="91425">
            <a:spAutoFit/>
          </a:bodyPr>
          <a:lstStyle/>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Nut shells</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Shredded newspaper</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Cardboard</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Paper</a:t>
            </a:r>
            <a:endParaRPr sz="1100">
              <a:solidFill>
                <a:srgbClr val="1B1B1B"/>
              </a:solidFill>
              <a:highlight>
                <a:srgbClr val="FFFFFF"/>
              </a:highlight>
              <a:latin typeface="Roboto"/>
              <a:ea typeface="Roboto"/>
              <a:cs typeface="Roboto"/>
              <a:sym typeface="Roboto"/>
            </a:endParaRPr>
          </a:p>
          <a:p>
            <a:pPr indent="0" lvl="0" marL="0" rtl="0" algn="l">
              <a:spcBef>
                <a:spcPts val="1600"/>
              </a:spcBef>
              <a:spcAft>
                <a:spcPts val="0"/>
              </a:spcAft>
              <a:buNone/>
            </a:pPr>
            <a:r>
              <a:t/>
            </a:r>
            <a:endParaRPr sz="1100"/>
          </a:p>
        </p:txBody>
      </p:sp>
      <p:sp>
        <p:nvSpPr>
          <p:cNvPr id="90" name="Google Shape;90;p17"/>
          <p:cNvSpPr txBox="1"/>
          <p:nvPr/>
        </p:nvSpPr>
        <p:spPr>
          <a:xfrm>
            <a:off x="4786875" y="2065650"/>
            <a:ext cx="2571900" cy="1116000"/>
          </a:xfrm>
          <a:prstGeom prst="rect">
            <a:avLst/>
          </a:prstGeom>
          <a:noFill/>
          <a:ln>
            <a:noFill/>
          </a:ln>
        </p:spPr>
        <p:txBody>
          <a:bodyPr anchorCtr="0" anchor="t" bIns="91425" lIns="91425" spcFirstLastPara="1" rIns="91425" wrap="square" tIns="91425">
            <a:spAutoFit/>
          </a:bodyPr>
          <a:lstStyle/>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Yard trimmings</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Grass clippings</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Houseplants</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Hay and straw</a:t>
            </a:r>
            <a:endParaRPr sz="1100">
              <a:solidFill>
                <a:srgbClr val="1B1B1B"/>
              </a:solidFill>
              <a:highlight>
                <a:srgbClr val="FFFFFF"/>
              </a:highlight>
              <a:latin typeface="Roboto"/>
              <a:ea typeface="Roboto"/>
              <a:cs typeface="Roboto"/>
              <a:sym typeface="Roboto"/>
            </a:endParaRPr>
          </a:p>
        </p:txBody>
      </p:sp>
      <p:sp>
        <p:nvSpPr>
          <p:cNvPr id="91" name="Google Shape;91;p17"/>
          <p:cNvSpPr txBox="1"/>
          <p:nvPr/>
        </p:nvSpPr>
        <p:spPr>
          <a:xfrm>
            <a:off x="6497650" y="2065650"/>
            <a:ext cx="1819200" cy="2344800"/>
          </a:xfrm>
          <a:prstGeom prst="rect">
            <a:avLst/>
          </a:prstGeom>
          <a:noFill/>
          <a:ln>
            <a:noFill/>
          </a:ln>
        </p:spPr>
        <p:txBody>
          <a:bodyPr anchorCtr="0" anchor="t" bIns="91425" lIns="91425" spcFirstLastPara="1" rIns="91425" wrap="square" tIns="91425">
            <a:spAutoFit/>
          </a:bodyPr>
          <a:lstStyle/>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Leaves</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Sawdust</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Wood chips</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Cotton and Wool Rags</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Hair and fur</a:t>
            </a:r>
            <a:endParaRPr sz="1100">
              <a:solidFill>
                <a:srgbClr val="1B1B1B"/>
              </a:solidFill>
              <a:highlight>
                <a:srgbClr val="FFFFFF"/>
              </a:highlight>
              <a:latin typeface="Roboto"/>
              <a:ea typeface="Roboto"/>
              <a:cs typeface="Roboto"/>
              <a:sym typeface="Roboto"/>
            </a:endParaRPr>
          </a:p>
          <a:p>
            <a:pPr indent="-298450" lvl="0" marL="457200" rtl="0" algn="l">
              <a:lnSpc>
                <a:spcPct val="150000"/>
              </a:lnSpc>
              <a:spcBef>
                <a:spcPts val="0"/>
              </a:spcBef>
              <a:spcAft>
                <a:spcPts val="0"/>
              </a:spcAft>
              <a:buClr>
                <a:srgbClr val="1B1B1B"/>
              </a:buClr>
              <a:buSzPts val="1100"/>
              <a:buFont typeface="Roboto"/>
              <a:buChar char="●"/>
            </a:pPr>
            <a:r>
              <a:rPr lang="en" sz="1100">
                <a:solidFill>
                  <a:srgbClr val="1B1B1B"/>
                </a:solidFill>
                <a:highlight>
                  <a:srgbClr val="FFFFFF"/>
                </a:highlight>
                <a:latin typeface="Roboto"/>
                <a:ea typeface="Roboto"/>
                <a:cs typeface="Roboto"/>
                <a:sym typeface="Roboto"/>
              </a:rPr>
              <a:t>Fireplace ashes</a:t>
            </a:r>
            <a:endParaRPr sz="1100">
              <a:solidFill>
                <a:srgbClr val="1B1B1B"/>
              </a:solidFill>
              <a:highlight>
                <a:srgbClr val="FFFFFF"/>
              </a:highlight>
              <a:latin typeface="Roboto"/>
              <a:ea typeface="Roboto"/>
              <a:cs typeface="Roboto"/>
              <a:sym typeface="Roboto"/>
            </a:endParaRPr>
          </a:p>
          <a:p>
            <a:pPr indent="0" lvl="0" marL="0" rtl="0" algn="l">
              <a:spcBef>
                <a:spcPts val="1300"/>
              </a:spcBef>
              <a:spcAft>
                <a:spcPts val="0"/>
              </a:spcAft>
              <a:buNone/>
            </a:pPr>
            <a:r>
              <a:t/>
            </a:r>
            <a:endParaRPr/>
          </a:p>
        </p:txBody>
      </p:sp>
      <p:sp>
        <p:nvSpPr>
          <p:cNvPr id="92" name="Google Shape;92;p17"/>
          <p:cNvSpPr/>
          <p:nvPr/>
        </p:nvSpPr>
        <p:spPr>
          <a:xfrm>
            <a:off x="706625" y="3507100"/>
            <a:ext cx="5947500" cy="1288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txBox="1"/>
          <p:nvPr/>
        </p:nvSpPr>
        <p:spPr>
          <a:xfrm>
            <a:off x="4166325" y="3561700"/>
            <a:ext cx="2546100" cy="1365900"/>
          </a:xfrm>
          <a:prstGeom prst="rect">
            <a:avLst/>
          </a:prstGeom>
          <a:noFill/>
          <a:ln>
            <a:noFill/>
          </a:ln>
        </p:spPr>
        <p:txBody>
          <a:bodyPr anchorCtr="0" anchor="t" bIns="91425" lIns="91425" spcFirstLastPara="1" rIns="91425" wrap="square" tIns="91425">
            <a:spAutoFit/>
          </a:bodyPr>
          <a:lstStyle/>
          <a:p>
            <a:pPr indent="-298450" lvl="0" marL="647700" marR="190500" rtl="0" algn="l">
              <a:lnSpc>
                <a:spcPct val="115000"/>
              </a:lnSpc>
              <a:spcBef>
                <a:spcPts val="0"/>
              </a:spcBef>
              <a:spcAft>
                <a:spcPts val="0"/>
              </a:spcAft>
              <a:buClr>
                <a:srgbClr val="202124"/>
              </a:buClr>
              <a:buSzPts val="1100"/>
              <a:buFont typeface="Roboto"/>
              <a:buChar char="●"/>
            </a:pPr>
            <a:r>
              <a:rPr lang="en" sz="1100">
                <a:solidFill>
                  <a:srgbClr val="202124"/>
                </a:solidFill>
                <a:highlight>
                  <a:srgbClr val="FFFFFF"/>
                </a:highlight>
                <a:latin typeface="Roboto"/>
                <a:ea typeface="Roboto"/>
                <a:cs typeface="Roboto"/>
                <a:sym typeface="Roboto"/>
              </a:rPr>
              <a:t>Charcoal Ash. ...</a:t>
            </a:r>
            <a:endParaRPr sz="1100">
              <a:solidFill>
                <a:srgbClr val="202124"/>
              </a:solidFill>
              <a:highlight>
                <a:srgbClr val="FFFFFF"/>
              </a:highlight>
              <a:latin typeface="Roboto"/>
              <a:ea typeface="Roboto"/>
              <a:cs typeface="Roboto"/>
              <a:sym typeface="Roboto"/>
            </a:endParaRPr>
          </a:p>
          <a:p>
            <a:pPr indent="-298450" lvl="0" marL="647700" marR="190500" rtl="0" algn="l">
              <a:lnSpc>
                <a:spcPct val="115000"/>
              </a:lnSpc>
              <a:spcBef>
                <a:spcPts val="0"/>
              </a:spcBef>
              <a:spcAft>
                <a:spcPts val="0"/>
              </a:spcAft>
              <a:buClr>
                <a:srgbClr val="202124"/>
              </a:buClr>
              <a:buSzPts val="1100"/>
              <a:buFont typeface="Roboto"/>
              <a:buChar char="●"/>
            </a:pPr>
            <a:r>
              <a:rPr lang="en" sz="1100">
                <a:solidFill>
                  <a:srgbClr val="202124"/>
                </a:solidFill>
                <a:highlight>
                  <a:srgbClr val="FFFFFF"/>
                </a:highlight>
                <a:latin typeface="Roboto"/>
                <a:ea typeface="Roboto"/>
                <a:cs typeface="Roboto"/>
                <a:sym typeface="Roboto"/>
              </a:rPr>
              <a:t>Dog or Cat Waste.</a:t>
            </a:r>
            <a:endParaRPr sz="1100">
              <a:solidFill>
                <a:srgbClr val="202124"/>
              </a:solidFill>
              <a:highlight>
                <a:srgbClr val="FFFFFF"/>
              </a:highlight>
              <a:latin typeface="Roboto"/>
              <a:ea typeface="Roboto"/>
              <a:cs typeface="Roboto"/>
              <a:sym typeface="Roboto"/>
            </a:endParaRPr>
          </a:p>
          <a:p>
            <a:pPr indent="-298450" lvl="0" marL="647700" marR="190500" rtl="0" algn="l">
              <a:lnSpc>
                <a:spcPct val="115000"/>
              </a:lnSpc>
              <a:spcBef>
                <a:spcPts val="0"/>
              </a:spcBef>
              <a:spcAft>
                <a:spcPts val="0"/>
              </a:spcAft>
              <a:buClr>
                <a:srgbClr val="202124"/>
              </a:buClr>
              <a:buSzPts val="1100"/>
              <a:buFont typeface="Roboto"/>
              <a:buChar char="●"/>
            </a:pPr>
            <a:r>
              <a:rPr lang="en" sz="1100">
                <a:solidFill>
                  <a:srgbClr val="202124"/>
                </a:solidFill>
                <a:highlight>
                  <a:srgbClr val="FFFFFF"/>
                </a:highlight>
                <a:latin typeface="Roboto"/>
                <a:ea typeface="Roboto"/>
                <a:cs typeface="Roboto"/>
                <a:sym typeface="Roboto"/>
              </a:rPr>
              <a:t>Plastics (including bags) even if they are “compostable”</a:t>
            </a:r>
            <a:endParaRPr sz="1100">
              <a:solidFill>
                <a:srgbClr val="202124"/>
              </a:solidFill>
              <a:highlight>
                <a:srgbClr val="FFFFFF"/>
              </a:highlight>
              <a:latin typeface="Roboto"/>
              <a:ea typeface="Roboto"/>
              <a:cs typeface="Roboto"/>
              <a:sym typeface="Roboto"/>
            </a:endParaRPr>
          </a:p>
          <a:p>
            <a:pPr indent="0" lvl="0" marL="0" rtl="0" algn="l">
              <a:spcBef>
                <a:spcPts val="300"/>
              </a:spcBef>
              <a:spcAft>
                <a:spcPts val="0"/>
              </a:spcAft>
              <a:buNone/>
            </a:pPr>
            <a:r>
              <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a:blip r:embed="rId3">
            <a:alphaModFix/>
          </a:blip>
          <a:stretch>
            <a:fillRect/>
          </a:stretch>
        </p:blipFill>
        <p:spPr>
          <a:xfrm>
            <a:off x="-11" y="0"/>
            <a:ext cx="9144013"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9"/>
          <p:cNvPicPr preferRelativeResize="0"/>
          <p:nvPr/>
        </p:nvPicPr>
        <p:blipFill>
          <a:blip r:embed="rId3">
            <a:alphaModFix/>
          </a:blip>
          <a:stretch>
            <a:fillRect/>
          </a:stretch>
        </p:blipFill>
        <p:spPr>
          <a:xfrm>
            <a:off x="0" y="0"/>
            <a:ext cx="9144018"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1"/>
          <p:cNvPicPr preferRelativeResize="0"/>
          <p:nvPr/>
        </p:nvPicPr>
        <p:blipFill>
          <a:blip r:embed="rId3">
            <a:alphaModFix/>
          </a:blip>
          <a:stretch>
            <a:fillRect/>
          </a:stretch>
        </p:blipFill>
        <p:spPr>
          <a:xfrm>
            <a:off x="0" y="0"/>
            <a:ext cx="9143997"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